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custom-properties+xml" PartName="/docProps/custom.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 id="2147483661"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Lst>
  <p:sldSz cy="6858000" cx="12192000"/>
  <p:notesSz cx="6858000" cy="9144000"/>
  <p:embeddedFontLst>
    <p:embeddedFont>
      <p:font typeface="Bodoni"/>
      <p:regular r:id="rId26"/>
      <p:bold r:id="rId27"/>
      <p:italic r:id="rId28"/>
      <p:boldItalic r:id="rId29"/>
    </p:embeddedFont>
    <p:embeddedFont>
      <p:font typeface="Book Antiqua"/>
      <p:regular r:id="rId30"/>
      <p:bold r:id="rId31"/>
      <p:italic r:id="rId32"/>
      <p:boldItalic r:id="rId3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34" roundtripDataSignature="AMtx7mgJuZRtkI/uHEaqKGJwi+/ywunfi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25D1644F-1A27-41EF-9DD9-9C9A07D723A9}">
  <a:tblStyle styleId="{25D1644F-1A27-41EF-9DD9-9C9A07D723A9}" styleName="Table_0">
    <a:wholeTbl>
      <a:tcTxStyle b="off" i="off">
        <a:font>
          <a:latin typeface="Calibri"/>
          <a:ea typeface="Calibri"/>
          <a:cs typeface="Calibri"/>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8EBF5"/>
          </a:solidFill>
        </a:fill>
      </a:tcStyle>
    </a:wholeTbl>
    <a:band1H>
      <a:tcTxStyle/>
      <a:tcStyle>
        <a:fill>
          <a:solidFill>
            <a:srgbClr val="CDD4EA"/>
          </a:solidFill>
        </a:fill>
      </a:tcStyle>
    </a:band1H>
    <a:band2H>
      <a:tcTxStyle/>
    </a:band2H>
    <a:band1V>
      <a:tcTxStyle/>
      <a:tcStyle>
        <a:fill>
          <a:solidFill>
            <a:srgbClr val="CDD4EA"/>
          </a:solidFill>
        </a:fill>
      </a:tcStyle>
    </a:band1V>
    <a:band2V>
      <a:tcTxStyle/>
    </a:band2V>
    <a:lastCol>
      <a:tcTxStyle b="on" i="off">
        <a:font>
          <a:latin typeface="Calibri"/>
          <a:ea typeface="Calibri"/>
          <a:cs typeface="Calibri"/>
        </a:font>
        <a:schemeClr val="lt1"/>
      </a:tcTxStyle>
      <a:tcStyle>
        <a:fill>
          <a:solidFill>
            <a:schemeClr val="accent1"/>
          </a:solidFill>
        </a:fill>
      </a:tcStyle>
    </a:lastCol>
    <a:firstCol>
      <a:tcTxStyle b="on" i="off">
        <a:font>
          <a:latin typeface="Calibri"/>
          <a:ea typeface="Calibri"/>
          <a:cs typeface="Calibri"/>
        </a:font>
        <a:schemeClr val="lt1"/>
      </a:tcTxStyle>
      <a:tcStyle>
        <a:fill>
          <a:solidFill>
            <a:schemeClr val="accent1"/>
          </a:solidFill>
        </a:fill>
      </a:tcStyle>
    </a:firstCol>
    <a:lastRow>
      <a:tcTxStyle b="on" i="off">
        <a:font>
          <a:latin typeface="Calibri"/>
          <a:ea typeface="Calibri"/>
          <a:cs typeface="Calibri"/>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a:seCell>
    <a:swCell>
      <a:tcTxStyle/>
    </a:swCell>
    <a:firstRow>
      <a:tcTxStyle b="on" i="off">
        <a:font>
          <a:latin typeface="Calibri"/>
          <a:ea typeface="Calibri"/>
          <a:cs typeface="Calibri"/>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a:neCell>
    <a:nwCell>
      <a:tcTxStyle/>
    </a:nwCell>
  </a:tblStyle>
  <a:tblStyle styleId="{39E0B93E-6B0D-42FF-BDAA-86E9D35ECAD4}" styleName="Table_1">
    <a:wholeTbl>
      <a:tcTxStyle b="off" i="off">
        <a:font>
          <a:latin typeface="Calibri"/>
          <a:ea typeface="Calibri"/>
          <a:cs typeface="Calibri"/>
        </a:font>
        <a:schemeClr val="dk1"/>
      </a:tcTxStyle>
      <a:tcStyle>
        <a:tcBdr>
          <a:left>
            <a:ln cap="flat" cmpd="sng" w="9525">
              <a:solidFill>
                <a:schemeClr val="accent4"/>
              </a:solidFill>
              <a:prstDash val="solid"/>
              <a:round/>
              <a:headEnd len="sm" w="sm" type="none"/>
              <a:tailEnd len="sm" w="sm" type="none"/>
            </a:ln>
          </a:left>
          <a:right>
            <a:ln cap="flat" cmpd="sng" w="9525">
              <a:solidFill>
                <a:schemeClr val="accent4"/>
              </a:solidFill>
              <a:prstDash val="solid"/>
              <a:round/>
              <a:headEnd len="sm" w="sm" type="none"/>
              <a:tailEnd len="sm" w="sm" type="none"/>
            </a:ln>
          </a:right>
          <a:top>
            <a:ln cap="flat" cmpd="sng" w="9525">
              <a:solidFill>
                <a:schemeClr val="accent4"/>
              </a:solidFill>
              <a:prstDash val="solid"/>
              <a:round/>
              <a:headEnd len="sm" w="sm" type="none"/>
              <a:tailEnd len="sm" w="sm" type="none"/>
            </a:ln>
          </a:top>
          <a:bottom>
            <a:ln cap="flat" cmpd="sng" w="9525">
              <a:solidFill>
                <a:schemeClr val="accent4"/>
              </a:solidFill>
              <a:prstDash val="solid"/>
              <a:round/>
              <a:headEnd len="sm" w="sm" type="none"/>
              <a:tailEnd len="sm" w="sm" type="none"/>
            </a:ln>
          </a:bottom>
          <a:insideH>
            <a:ln cap="flat" cmpd="sng" w="9525">
              <a:solidFill>
                <a:schemeClr val="accent4"/>
              </a:solidFill>
              <a:prstDash val="solid"/>
              <a:round/>
              <a:headEnd len="sm" w="sm" type="none"/>
              <a:tailEnd len="sm" w="sm" type="none"/>
            </a:ln>
          </a:insideH>
          <a:insideV>
            <a:ln cap="flat" cmpd="sng" w="9525">
              <a:solidFill>
                <a:schemeClr val="accent4"/>
              </a:solidFill>
              <a:prstDash val="solid"/>
              <a:round/>
              <a:headEnd len="sm" w="sm" type="none"/>
              <a:tailEnd len="sm" w="sm" type="none"/>
            </a:ln>
          </a:insideV>
        </a:tcBdr>
        <a:fill>
          <a:solidFill>
            <a:srgbClr val="FFFFFF">
              <a:alpha val="0"/>
            </a:srgbClr>
          </a:solidFill>
        </a:fill>
      </a:tcStyle>
    </a:wholeTbl>
    <a:band1H>
      <a:tcTxStyle/>
      <a:tcStyle>
        <a:fill>
          <a:solidFill>
            <a:schemeClr val="accent4">
              <a:alpha val="40000"/>
            </a:schemeClr>
          </a:solidFill>
        </a:fill>
      </a:tcStyle>
    </a:band1H>
    <a:band2H>
      <a:tcTxStyle/>
    </a:band2H>
    <a:band1V>
      <a:tcTxStyle/>
      <a:tcStyle>
        <a:tcBdr>
          <a:top>
            <a:ln cap="flat" cmpd="sng" w="9525">
              <a:solidFill>
                <a:schemeClr val="accent4"/>
              </a:solidFill>
              <a:prstDash val="solid"/>
              <a:round/>
              <a:headEnd len="sm" w="sm" type="none"/>
              <a:tailEnd len="sm" w="sm" type="none"/>
            </a:ln>
          </a:top>
          <a:bottom>
            <a:ln cap="flat" cmpd="sng" w="9525">
              <a:solidFill>
                <a:schemeClr val="accent4"/>
              </a:solidFill>
              <a:prstDash val="solid"/>
              <a:round/>
              <a:headEnd len="sm" w="sm" type="none"/>
              <a:tailEnd len="sm" w="sm" type="none"/>
            </a:ln>
          </a:bottom>
        </a:tcBdr>
        <a:fill>
          <a:solidFill>
            <a:schemeClr val="accent4">
              <a:alpha val="40000"/>
            </a:schemeClr>
          </a:solidFill>
        </a:fill>
      </a:tcStyle>
    </a:band1V>
    <a:band2V>
      <a:tcTxStyle/>
    </a:band2V>
    <a:lastCol>
      <a:tcTxStyle b="on" i="off"/>
      <a:tcStyle>
        <a:tcBdr>
          <a:left>
            <a:ln cap="flat" cmpd="sng" w="9525">
              <a:solidFill>
                <a:schemeClr val="accent4"/>
              </a:solidFill>
              <a:prstDash val="solid"/>
              <a:round/>
              <a:headEnd len="sm" w="sm" type="none"/>
              <a:tailEnd len="sm" w="sm" type="none"/>
            </a:ln>
          </a:left>
          <a:right>
            <a:ln cap="flat" cmpd="sng" w="9525">
              <a:solidFill>
                <a:schemeClr val="accent4"/>
              </a:solidFill>
              <a:prstDash val="solid"/>
              <a:round/>
              <a:headEnd len="sm" w="sm" type="none"/>
              <a:tailEnd len="sm" w="sm" type="none"/>
            </a:ln>
          </a:right>
          <a:top>
            <a:ln cap="flat" cmpd="sng" w="9525">
              <a:solidFill>
                <a:schemeClr val="accent4"/>
              </a:solidFill>
              <a:prstDash val="solid"/>
              <a:round/>
              <a:headEnd len="sm" w="sm" type="none"/>
              <a:tailEnd len="sm" w="sm" type="none"/>
            </a:ln>
          </a:top>
          <a:bottom>
            <a:ln cap="flat" cmpd="sng" w="9525">
              <a:solidFill>
                <a:schemeClr val="accent4"/>
              </a:solidFill>
              <a:prstDash val="solid"/>
              <a:round/>
              <a:headEnd len="sm" w="sm" type="none"/>
              <a:tailEnd len="sm" w="sm" type="none"/>
            </a:ln>
          </a:bottom>
          <a:insideH>
            <a:ln cap="flat" cmpd="sng" w="9525">
              <a:solidFill>
                <a:schemeClr val="accent4"/>
              </a:solidFill>
              <a:prstDash val="solid"/>
              <a:round/>
              <a:headEnd len="sm" w="sm" type="none"/>
              <a:tailEnd len="sm" w="sm" type="none"/>
            </a:ln>
          </a:insideH>
          <a:insideV>
            <a:ln cap="flat" cmpd="sng" w="9525">
              <a:solidFill>
                <a:srgbClr val="000000">
                  <a:alpha val="0"/>
                </a:srgbClr>
              </a:solidFill>
              <a:prstDash val="solid"/>
              <a:round/>
              <a:headEnd len="sm" w="sm" type="none"/>
              <a:tailEnd len="sm" w="sm" type="none"/>
            </a:ln>
          </a:insideV>
        </a:tcBdr>
      </a:tcStyle>
    </a:lastCol>
    <a:firstCol>
      <a:tcTxStyle b="on" i="off"/>
      <a:tcStyle>
        <a:tcBdr>
          <a:left>
            <a:ln cap="flat" cmpd="sng" w="9525">
              <a:solidFill>
                <a:schemeClr val="accent4"/>
              </a:solidFill>
              <a:prstDash val="solid"/>
              <a:round/>
              <a:headEnd len="sm" w="sm" type="none"/>
              <a:tailEnd len="sm" w="sm" type="none"/>
            </a:ln>
          </a:left>
          <a:right>
            <a:ln cap="flat" cmpd="sng" w="9525">
              <a:solidFill>
                <a:schemeClr val="accent4"/>
              </a:solidFill>
              <a:prstDash val="solid"/>
              <a:round/>
              <a:headEnd len="sm" w="sm" type="none"/>
              <a:tailEnd len="sm" w="sm" type="none"/>
            </a:ln>
          </a:right>
          <a:top>
            <a:ln cap="flat" cmpd="sng" w="9525">
              <a:solidFill>
                <a:schemeClr val="accent4"/>
              </a:solidFill>
              <a:prstDash val="solid"/>
              <a:round/>
              <a:headEnd len="sm" w="sm" type="none"/>
              <a:tailEnd len="sm" w="sm" type="none"/>
            </a:ln>
          </a:top>
          <a:bottom>
            <a:ln cap="flat" cmpd="sng" w="9525">
              <a:solidFill>
                <a:schemeClr val="accent4"/>
              </a:solidFill>
              <a:prstDash val="solid"/>
              <a:round/>
              <a:headEnd len="sm" w="sm" type="none"/>
              <a:tailEnd len="sm" w="sm" type="none"/>
            </a:ln>
          </a:bottom>
          <a:insideH>
            <a:ln cap="flat" cmpd="sng" w="9525">
              <a:solidFill>
                <a:schemeClr val="accent4"/>
              </a:solidFill>
              <a:prstDash val="solid"/>
              <a:round/>
              <a:headEnd len="sm" w="sm" type="none"/>
              <a:tailEnd len="sm" w="sm" type="none"/>
            </a:ln>
          </a:insideH>
          <a:insideV>
            <a:ln cap="flat" cmpd="sng" w="9525">
              <a:solidFill>
                <a:srgbClr val="000000">
                  <a:alpha val="0"/>
                </a:srgbClr>
              </a:solidFill>
              <a:prstDash val="solid"/>
              <a:round/>
              <a:headEnd len="sm" w="sm" type="none"/>
              <a:tailEnd len="sm" w="sm" type="none"/>
            </a:ln>
          </a:insideV>
        </a:tcBdr>
      </a:tcStyle>
    </a:firstCol>
    <a:lastRow>
      <a:tcTxStyle b="on" i="off"/>
      <a:tcStyle>
        <a:tcBdr>
          <a:left>
            <a:ln cap="flat" cmpd="sng" w="9525">
              <a:solidFill>
                <a:schemeClr val="accent4"/>
              </a:solidFill>
              <a:prstDash val="solid"/>
              <a:round/>
              <a:headEnd len="sm" w="sm" type="none"/>
              <a:tailEnd len="sm" w="sm" type="none"/>
            </a:ln>
          </a:left>
          <a:right>
            <a:ln cap="flat" cmpd="sng" w="9525">
              <a:solidFill>
                <a:schemeClr val="accent4"/>
              </a:solidFill>
              <a:prstDash val="solid"/>
              <a:round/>
              <a:headEnd len="sm" w="sm" type="none"/>
              <a:tailEnd len="sm" w="sm" type="none"/>
            </a:ln>
          </a:right>
          <a:top>
            <a:ln cap="flat" cmpd="sng" w="9525">
              <a:solidFill>
                <a:schemeClr val="accent4"/>
              </a:solidFill>
              <a:prstDash val="solid"/>
              <a:round/>
              <a:headEnd len="sm" w="sm" type="none"/>
              <a:tailEnd len="sm" w="sm" type="none"/>
            </a:ln>
          </a:top>
          <a:bottom>
            <a:ln cap="flat" cmpd="sng" w="9525">
              <a:solidFill>
                <a:schemeClr val="accent4"/>
              </a:solidFill>
              <a:prstDash val="solid"/>
              <a:round/>
              <a:headEnd len="sm" w="sm" type="none"/>
              <a:tailEnd len="sm" w="sm" type="none"/>
            </a:ln>
          </a:bottom>
          <a:insideH>
            <a:ln cap="flat" cmpd="sng" w="9525">
              <a:solidFill>
                <a:srgbClr val="000000">
                  <a:alpha val="0"/>
                </a:srgbClr>
              </a:solidFill>
              <a:prstDash val="solid"/>
              <a:round/>
              <a:headEnd len="sm" w="sm" type="none"/>
              <a:tailEnd len="sm" w="sm" type="none"/>
            </a:ln>
          </a:insideH>
          <a:insideV>
            <a:ln cap="flat" cmpd="sng" w="9525">
              <a:solidFill>
                <a:srgbClr val="000000">
                  <a:alpha val="0"/>
                </a:srgbClr>
              </a:solidFill>
              <a:prstDash val="solid"/>
              <a:round/>
              <a:headEnd len="sm" w="sm" type="none"/>
              <a:tailEnd len="sm" w="sm" type="none"/>
            </a:ln>
          </a:insideV>
        </a:tcBdr>
        <a:fill>
          <a:solidFill>
            <a:srgbClr val="FFFFFF">
              <a:alpha val="0"/>
            </a:srgbClr>
          </a:solidFill>
        </a:fill>
      </a:tcStyle>
    </a:lastRow>
    <a:seCell>
      <a:tcTxStyle/>
    </a:seCell>
    <a:swCell>
      <a:tcTxStyle/>
    </a:swCell>
    <a:firstRow>
      <a:tcTxStyle b="on" i="off">
        <a:font>
          <a:latin typeface="Calibri"/>
          <a:ea typeface="Calibri"/>
          <a:cs typeface="Calibri"/>
        </a:font>
        <a:schemeClr val="lt1"/>
      </a:tcTxStyle>
      <a:tcStyle>
        <a:tcBdr>
          <a:left>
            <a:ln cap="flat" cmpd="sng" w="9525">
              <a:solidFill>
                <a:schemeClr val="accent4"/>
              </a:solidFill>
              <a:prstDash val="solid"/>
              <a:round/>
              <a:headEnd len="sm" w="sm" type="none"/>
              <a:tailEnd len="sm" w="sm" type="none"/>
            </a:ln>
          </a:left>
          <a:right>
            <a:ln cap="flat" cmpd="sng" w="9525">
              <a:solidFill>
                <a:schemeClr val="accent4"/>
              </a:solidFill>
              <a:prstDash val="solid"/>
              <a:round/>
              <a:headEnd len="sm" w="sm" type="none"/>
              <a:tailEnd len="sm" w="sm" type="none"/>
            </a:ln>
          </a:right>
          <a:top>
            <a:ln cap="flat" cmpd="sng" w="9525">
              <a:solidFill>
                <a:schemeClr val="accent4"/>
              </a:solidFill>
              <a:prstDash val="solid"/>
              <a:round/>
              <a:headEnd len="sm" w="sm" type="none"/>
              <a:tailEnd len="sm" w="sm" type="none"/>
            </a:ln>
          </a:top>
          <a:bottom>
            <a:ln cap="flat" cmpd="sng" w="9525">
              <a:solidFill>
                <a:schemeClr val="lt1"/>
              </a:solidFill>
              <a:prstDash val="solid"/>
              <a:round/>
              <a:headEnd len="sm" w="sm" type="none"/>
              <a:tailEnd len="sm" w="sm" type="none"/>
            </a:ln>
          </a:bottom>
          <a:insideH>
            <a:ln cap="flat" cmpd="sng" w="9525">
              <a:solidFill>
                <a:srgbClr val="000000">
                  <a:alpha val="0"/>
                </a:srgbClr>
              </a:solidFill>
              <a:prstDash val="solid"/>
              <a:round/>
              <a:headEnd len="sm" w="sm" type="none"/>
              <a:tailEnd len="sm" w="sm" type="none"/>
            </a:ln>
          </a:insideH>
          <a:insideV>
            <a:ln cap="flat" cmpd="sng" w="9525">
              <a:solidFill>
                <a:srgbClr val="000000">
                  <a:alpha val="0"/>
                </a:srgbClr>
              </a:solidFill>
              <a:prstDash val="solid"/>
              <a:round/>
              <a:headEnd len="sm" w="sm" type="none"/>
              <a:tailEnd len="sm" w="sm" type="none"/>
            </a:ln>
          </a:insideV>
        </a:tcBdr>
        <a:fill>
          <a:solidFill>
            <a:schemeClr val="accent4"/>
          </a:solidFill>
        </a:fill>
      </a:tcStyle>
    </a:firstRow>
    <a:neCell>
      <a:tcTxStyle/>
    </a:neCell>
    <a:nwCell>
      <a:tcTxStyle/>
    </a:nwCell>
  </a:tblStyle>
</a:tblStyleLst>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3.xml"/><Relationship Id="rId26" Type="http://schemas.openxmlformats.org/officeDocument/2006/relationships/font" Target="fonts/Bodoni-regular.fntdata"/><Relationship Id="rId25" Type="http://schemas.openxmlformats.org/officeDocument/2006/relationships/slide" Target="slides/slide19.xml"/><Relationship Id="rId28" Type="http://schemas.openxmlformats.org/officeDocument/2006/relationships/font" Target="fonts/Bodoni-italic.fntdata"/><Relationship Id="rId27" Type="http://schemas.openxmlformats.org/officeDocument/2006/relationships/font" Target="fonts/Bodoni-bold.fntdata"/><Relationship Id="rId5" Type="http://schemas.openxmlformats.org/officeDocument/2006/relationships/slideMaster" Target="slideMasters/slideMaster2.xml"/><Relationship Id="rId6" Type="http://schemas.openxmlformats.org/officeDocument/2006/relationships/notesMaster" Target="notesMasters/notesMaster1.xml"/><Relationship Id="rId29" Type="http://schemas.openxmlformats.org/officeDocument/2006/relationships/font" Target="fonts/Bodoni-boldItalic.fntdata"/><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font" Target="fonts/BookAntiqua-bold.fntdata"/><Relationship Id="rId30" Type="http://schemas.openxmlformats.org/officeDocument/2006/relationships/font" Target="fonts/BookAntiqua-regular.fntdata"/><Relationship Id="rId11" Type="http://schemas.openxmlformats.org/officeDocument/2006/relationships/slide" Target="slides/slide5.xml"/><Relationship Id="rId33" Type="http://schemas.openxmlformats.org/officeDocument/2006/relationships/font" Target="fonts/BookAntiqua-boldItalic.fntdata"/><Relationship Id="rId10" Type="http://schemas.openxmlformats.org/officeDocument/2006/relationships/slide" Target="slides/slide4.xml"/><Relationship Id="rId32" Type="http://schemas.openxmlformats.org/officeDocument/2006/relationships/font" Target="fonts/BookAntiqua-italic.fntdata"/><Relationship Id="rId13" Type="http://schemas.openxmlformats.org/officeDocument/2006/relationships/slide" Target="slides/slide7.xml"/><Relationship Id="rId12" Type="http://schemas.openxmlformats.org/officeDocument/2006/relationships/slide" Target="slides/slide6.xml"/><Relationship Id="rId34" Type="http://customschemas.google.com/relationships/presentationmetadata" Target="metadata"/><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0" name="Google Shape;100;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1" name="Google Shape;101;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6" name="Google Shape;186;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After the introduction, I would give the pupils clippings from articles about Nike and its use of materials. I would also provide written print outs about sustainable materials that could be used as an alternative to these unsustainable materials. The pupils have the option to research articles using the links provided on ipads, in order to find out more information about Nike's use of unsustainable materials.  </a:t>
            </a:r>
            <a:endParaRPr/>
          </a:p>
        </p:txBody>
      </p:sp>
      <p:sp>
        <p:nvSpPr>
          <p:cNvPr id="187" name="Google Shape;187;p1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 name="Shape 191"/>
        <p:cNvGrpSpPr/>
        <p:nvPr/>
      </p:nvGrpSpPr>
      <p:grpSpPr>
        <a:xfrm>
          <a:off x="0" y="0"/>
          <a:ext cx="0" cy="0"/>
          <a:chOff x="0" y="0"/>
          <a:chExt cx="0" cy="0"/>
        </a:xfrm>
      </p:grpSpPr>
      <p:sp>
        <p:nvSpPr>
          <p:cNvPr id="192" name="Google Shape;192;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3" name="Google Shape;193;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In mixed ability groups, the students can stick the article clippings, which explain the problems of Nike's use of materials on an A3 table. They can write more sustainable alternative to these problems that Nike could use, in the solutions column. More confident students can write their findings on the ipad into the relevant column. </a:t>
            </a:r>
            <a:endParaRPr/>
          </a:p>
          <a:p>
            <a:pPr indent="0" lvl="0" marL="0" rtl="0" algn="l">
              <a:spcBef>
                <a:spcPts val="0"/>
              </a:spcBef>
              <a:spcAft>
                <a:spcPts val="0"/>
              </a:spcAft>
              <a:buNone/>
            </a:pPr>
            <a:r>
              <a:rPr lang="en-US"/>
              <a:t>I would model an example to the pupils on the whiteboard to explain how to do this. I would provide them with the first problem and solution, so that they understand what to do. Then, each group can present to another group in their class, and the teams can note down any new ideas that they have learnt.</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I have scaffolded a lot of the lesson, so that the pupils can achieve the learning outcomes, while it is still age appropriate for year four. The pupils are in mixed ability groups, so that the lower attaining pupils can still be involved in the whole class learning. I have planned for differentiation, as lower attaining pupils will be able to stick the article clippings onto the table and they do not have to stress about the writing aspect of the lesson. The higher attaining pupils have the option to research more about the subject themselves on the ipad. This aids enquiry based learning, and allows the pupils to be active builders of knowledge. Sousa and Tomlinson (2011) support this type of differentiation, they state that a teacher's role is not to simply cover the curriculum, but adapt their teaching to maximise student learning.</a:t>
            </a:r>
            <a:endParaRPr/>
          </a:p>
          <a:p>
            <a:pPr indent="0" lvl="0" marL="0" rtl="0" algn="l">
              <a:spcBef>
                <a:spcPts val="0"/>
              </a:spcBef>
              <a:spcAft>
                <a:spcPts val="0"/>
              </a:spcAft>
              <a:buNone/>
            </a:pPr>
            <a:r>
              <a:rPr lang="en-US"/>
              <a:t>When the pupils have the opportunity for group work and to share their work with their peers, this allows them to take pride in their work and reflects Piaget's social construction of knowledge. Furthermore, Vygotsky’s constructivist theory (cited in Pritchard and Woollard, 2018) supports the use of group work and presentations, as his theory states that language is key to all development.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As my lesson was first, I wanted to ensure that I had consolidated learning and that the pupils were familiar with the concept of unsustainable and sustainable materials, so that in later lessons they could become creative with the ideas.</a:t>
            </a:r>
            <a:endParaRPr/>
          </a:p>
        </p:txBody>
      </p:sp>
      <p:sp>
        <p:nvSpPr>
          <p:cNvPr id="194" name="Google Shape;194;p1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 name="Shape 199"/>
        <p:cNvGrpSpPr/>
        <p:nvPr/>
      </p:nvGrpSpPr>
      <p:grpSpPr>
        <a:xfrm>
          <a:off x="0" y="0"/>
          <a:ext cx="0" cy="0"/>
          <a:chOff x="0" y="0"/>
          <a:chExt cx="0" cy="0"/>
        </a:xfrm>
      </p:grpSpPr>
      <p:sp>
        <p:nvSpPr>
          <p:cNvPr id="200" name="Google Shape;200;p1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1" name="Google Shape;201;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 name="Shape 209"/>
        <p:cNvGrpSpPr/>
        <p:nvPr/>
      </p:nvGrpSpPr>
      <p:grpSpPr>
        <a:xfrm>
          <a:off x="0" y="0"/>
          <a:ext cx="0" cy="0"/>
          <a:chOff x="0" y="0"/>
          <a:chExt cx="0" cy="0"/>
        </a:xfrm>
      </p:grpSpPr>
      <p:sp>
        <p:nvSpPr>
          <p:cNvPr id="210" name="Google Shape;210;p1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1" name="Google Shape;211;p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0" name="Shape 230"/>
        <p:cNvGrpSpPr/>
        <p:nvPr/>
      </p:nvGrpSpPr>
      <p:grpSpPr>
        <a:xfrm>
          <a:off x="0" y="0"/>
          <a:ext cx="0" cy="0"/>
          <a:chOff x="0" y="0"/>
          <a:chExt cx="0" cy="0"/>
        </a:xfrm>
      </p:grpSpPr>
      <p:sp>
        <p:nvSpPr>
          <p:cNvPr id="231" name="Google Shape;231;p1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2" name="Google Shape;232;p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r>
              <a:rPr lang="en-US"/>
              <a:t>For the lesson’s main task I wanted to make it experimental and let the children have a sense of control. I decided to base my lesson around an enquiry based approach to learning. I chose this approach is it allows the children to actively learn rather than through a passive process, (Austin et al., 2020). This approach to learning is found to increase pupil interest and motivation, providing them with a sense of ownership over their learning. This activity will be completed in groups to allow the children to participate in interactive exchanges that push them to broaden and deepen their understanding. As a group they will have to work together to great their sample but then discuss their opinions and come to an agreement on the effectiveness of the food as a dye. Due to the group approach to this task it also promotes collaborative learning which is found to help build positive peer relationships and further social, psychological and cognitive development, (PPDS, ND). To allow for differentiation I decided to use an open table format which does not require large amounts of writing and does not specify a number samples to be gathered. For those who are able to work at a faster speed they can had more and can even go into detail about why they gave their effectiveness rating. I would also consider, depending on the range of ability, mixing up ability groups so that the children can push each other and learn from each other. Grouping children with peers more or less able than them can help develop growth mindsets and higher self-efficiency, (Mohammad, ND). This lesson is a creative task that allows the children to really investigate how different items within their kitchen can be used to create natural dyes. This not only allows them to create more natural, sustainable dyes for clothes but also shows them how items can be reused rather than just thrown away.</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9" name="Shape 239"/>
        <p:cNvGrpSpPr/>
        <p:nvPr/>
      </p:nvGrpSpPr>
      <p:grpSpPr>
        <a:xfrm>
          <a:off x="0" y="0"/>
          <a:ext cx="0" cy="0"/>
          <a:chOff x="0" y="0"/>
          <a:chExt cx="0" cy="0"/>
        </a:xfrm>
      </p:grpSpPr>
      <p:sp>
        <p:nvSpPr>
          <p:cNvPr id="240" name="Google Shape;240;p1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1" name="Google Shape;241;p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7" name="Shape 247"/>
        <p:cNvGrpSpPr/>
        <p:nvPr/>
      </p:nvGrpSpPr>
      <p:grpSpPr>
        <a:xfrm>
          <a:off x="0" y="0"/>
          <a:ext cx="0" cy="0"/>
          <a:chOff x="0" y="0"/>
          <a:chExt cx="0" cy="0"/>
        </a:xfrm>
      </p:grpSpPr>
      <p:sp>
        <p:nvSpPr>
          <p:cNvPr id="248" name="Google Shape;248;p1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9" name="Google Shape;249;p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a:t>My lesson follows on from the previous two lessons, focusing on the children applying the knowledge that they have learned into creating an outfit or pair of trainers for the fashion brand Nike. I thought that using Nike would be  suitable as it a brand that they have already looked at in Lesson 1 and that they may wear in their everyday lives. The Learning outcomes that I chose are specifically chosen to meet the learning objective.</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9" name="Shape 259"/>
        <p:cNvGrpSpPr/>
        <p:nvPr/>
      </p:nvGrpSpPr>
      <p:grpSpPr>
        <a:xfrm>
          <a:off x="0" y="0"/>
          <a:ext cx="0" cy="0"/>
          <a:chOff x="0" y="0"/>
          <a:chExt cx="0" cy="0"/>
        </a:xfrm>
      </p:grpSpPr>
      <p:sp>
        <p:nvSpPr>
          <p:cNvPr id="260" name="Google Shape;260;p1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1" name="Google Shape;261;p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a:t>The resources  needed for the lesson I planned are the interactive white board, colouring pencils, pencils, Instagram templates, Nike images (to be used as contextual images), Dye samples from the previous lessons and fabric samples. Majority of these materials are easily accessible for a teacher to have in the classroom.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0" name="Shape 280"/>
        <p:cNvGrpSpPr/>
        <p:nvPr/>
      </p:nvGrpSpPr>
      <p:grpSpPr>
        <a:xfrm>
          <a:off x="0" y="0"/>
          <a:ext cx="0" cy="0"/>
          <a:chOff x="0" y="0"/>
          <a:chExt cx="0" cy="0"/>
        </a:xfrm>
      </p:grpSpPr>
      <p:sp>
        <p:nvSpPr>
          <p:cNvPr id="281" name="Google Shape;281;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2" name="Google Shape;282;p1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3" name="Google Shape;283;p1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2" name="Shape 292"/>
        <p:cNvGrpSpPr/>
        <p:nvPr/>
      </p:nvGrpSpPr>
      <p:grpSpPr>
        <a:xfrm>
          <a:off x="0" y="0"/>
          <a:ext cx="0" cy="0"/>
          <a:chOff x="0" y="0"/>
          <a:chExt cx="0" cy="0"/>
        </a:xfrm>
      </p:grpSpPr>
      <p:sp>
        <p:nvSpPr>
          <p:cNvPr id="293" name="Google Shape;293;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4" name="Google Shape;294;p1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lang="en-US"/>
              <a:t>. There are two types of Instagram template for the pupils to use in order to differentiate for lower and higher attainers.</a:t>
            </a:r>
            <a:endParaRPr/>
          </a:p>
          <a:p>
            <a:pPr indent="0" lvl="0" marL="0" rtl="0" algn="l">
              <a:spcBef>
                <a:spcPts val="0"/>
              </a:spcBef>
              <a:spcAft>
                <a:spcPts val="0"/>
              </a:spcAft>
              <a:buNone/>
            </a:pPr>
            <a:r>
              <a:t/>
            </a:r>
            <a:endParaRPr/>
          </a:p>
        </p:txBody>
      </p:sp>
      <p:sp>
        <p:nvSpPr>
          <p:cNvPr id="295" name="Google Shape;295;p1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0" name="Google Shape;110;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6" name="Google Shape;116;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2" name="Google Shape;122;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lt1"/>
              </a:buClr>
              <a:buSzPts val="1200"/>
              <a:buFont typeface="Calibri"/>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2" name="Google Shape;132;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p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2" name="Google Shape;152;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p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9" name="Google Shape;159;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p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9" name="Google Shape;169;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 name="Shape 175"/>
        <p:cNvGrpSpPr/>
        <p:nvPr/>
      </p:nvGrpSpPr>
      <p:grpSpPr>
        <a:xfrm>
          <a:off x="0" y="0"/>
          <a:ext cx="0" cy="0"/>
          <a:chOff x="0" y="0"/>
          <a:chExt cx="0" cy="0"/>
        </a:xfrm>
      </p:grpSpPr>
      <p:sp>
        <p:nvSpPr>
          <p:cNvPr id="176" name="Google Shape;176;p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7" name="Google Shape;177;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a:t>Next, I would show these photos and ask the pupils if they recognise this brand. I would ask if they own clothes from this brand. I would then explain that the first photos show how these Nike products are made. Often, we do not know how companies make their clothes and how kind they are to the earth, and many big fashion companies can cause a lot of harm to the environment. </a:t>
            </a:r>
            <a:endParaRPr/>
          </a:p>
          <a:p>
            <a:pPr indent="0" lvl="0" marL="0" rtl="0" algn="l">
              <a:spcBef>
                <a:spcPts val="0"/>
              </a:spcBef>
              <a:spcAft>
                <a:spcPts val="0"/>
              </a:spcAft>
              <a:buNone/>
            </a:pPr>
            <a:r>
              <a:rPr lang="en-US"/>
              <a:t>I would briefly introduce different materials and how they can be described as unsustainable. Define sustainability as the ability to use the world's natural resources in a way that won't harm the future of the planet.  I would explain that many companies overuse materials that can cause harm to the earth, they can cause pollution in the oceans and it can use too much of a material, so that it is in danger of running out. Therefore, clothing companies need to adapt the materials they use so that they cause less harm to the earth, and are therefore more sustainable. For example, if plastic is overused, it can end up getting thrown out into the ocean, which will harm the wildlife and pollute the water. This is why it is so important for companies to make sustainable choices.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I chose to start the lesson with a hook to engage the students from the beginning, and to relate the lesson to a brand that they are familiar with, therefore placing the lesson in a context that the pupils are familiar with. The use of questioning aids formative assessment from the beginning of the lesson, and would allow me to gauge the level of understanding that the students have in this area. I have included higher order questions, in accordance with Bloom's Taxonomy, which encourages the pupils to explain their answer and to consider their emotions. Black and William (2001) support this use of assessment, they state that effective assessment aids the learning or all pupils.</a:t>
            </a:r>
            <a:endParaRPr/>
          </a:p>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21"/>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21"/>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8" name="Google Shape;18;p2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2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2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9" name="Shape 69"/>
        <p:cNvGrpSpPr/>
        <p:nvPr/>
      </p:nvGrpSpPr>
      <p:grpSpPr>
        <a:xfrm>
          <a:off x="0" y="0"/>
          <a:ext cx="0" cy="0"/>
          <a:chOff x="0" y="0"/>
          <a:chExt cx="0" cy="0"/>
        </a:xfrm>
      </p:grpSpPr>
      <p:sp>
        <p:nvSpPr>
          <p:cNvPr id="70" name="Google Shape;70;p32"/>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1" name="Google Shape;71;p32"/>
          <p:cNvSpPr/>
          <p:nvPr>
            <p:ph idx="2" type="pic"/>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72" name="Google Shape;72;p32"/>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73" name="Google Shape;73;p3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4" name="Google Shape;74;p3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5" name="Google Shape;75;p3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6" name="Shape 76"/>
        <p:cNvGrpSpPr/>
        <p:nvPr/>
      </p:nvGrpSpPr>
      <p:grpSpPr>
        <a:xfrm>
          <a:off x="0" y="0"/>
          <a:ext cx="0" cy="0"/>
          <a:chOff x="0" y="0"/>
          <a:chExt cx="0" cy="0"/>
        </a:xfrm>
      </p:grpSpPr>
      <p:sp>
        <p:nvSpPr>
          <p:cNvPr id="77" name="Google Shape;77;p3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8" name="Google Shape;78;p33"/>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9" name="Google Shape;79;p3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0" name="Google Shape;80;p3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1" name="Google Shape;81;p3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82" name="Shape 82"/>
        <p:cNvGrpSpPr/>
        <p:nvPr/>
      </p:nvGrpSpPr>
      <p:grpSpPr>
        <a:xfrm>
          <a:off x="0" y="0"/>
          <a:ext cx="0" cy="0"/>
          <a:chOff x="0" y="0"/>
          <a:chExt cx="0" cy="0"/>
        </a:xfrm>
      </p:grpSpPr>
      <p:sp>
        <p:nvSpPr>
          <p:cNvPr id="83" name="Google Shape;83;p34"/>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4" name="Google Shape;84;p34"/>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5" name="Google Shape;85;p3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6" name="Google Shape;86;p3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7" name="Google Shape;87;p3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94" name="Shape 94"/>
        <p:cNvGrpSpPr/>
        <p:nvPr/>
      </p:nvGrpSpPr>
      <p:grpSpPr>
        <a:xfrm>
          <a:off x="0" y="0"/>
          <a:ext cx="0" cy="0"/>
          <a:chOff x="0" y="0"/>
          <a:chExt cx="0" cy="0"/>
        </a:xfrm>
      </p:grpSpPr>
      <p:sp>
        <p:nvSpPr>
          <p:cNvPr id="95" name="Google Shape;95;p25"/>
          <p:cNvSpPr txBox="1"/>
          <p:nvPr>
            <p:ph type="title"/>
          </p:nvPr>
        </p:nvSpPr>
        <p:spPr>
          <a:xfrm>
            <a:off x="415600" y="593367"/>
            <a:ext cx="11360800" cy="763600"/>
          </a:xfrm>
          <a:prstGeom prst="rect">
            <a:avLst/>
          </a:prstGeom>
          <a:noFill/>
          <a:ln>
            <a:noFill/>
          </a:ln>
        </p:spPr>
        <p:txBody>
          <a:bodyPr anchorCtr="0" anchor="t" bIns="91425" lIns="91425" spcFirstLastPara="1" rIns="91425" wrap="square" tIns="91425">
            <a:noAutofit/>
          </a:bodyPr>
          <a:lstStyle>
            <a:lvl1pPr lvl="0" algn="l">
              <a:lnSpc>
                <a:spcPct val="90000"/>
              </a:lnSpc>
              <a:spcBef>
                <a:spcPts val="0"/>
              </a:spcBef>
              <a:spcAft>
                <a:spcPts val="0"/>
              </a:spcAft>
              <a:buClr>
                <a:schemeClr val="lt1"/>
              </a:buClr>
              <a:buSzPts val="2800"/>
              <a:buFont typeface="Calibri"/>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96" name="Google Shape;96;p25"/>
          <p:cNvSpPr txBox="1"/>
          <p:nvPr>
            <p:ph idx="1" type="body"/>
          </p:nvPr>
        </p:nvSpPr>
        <p:spPr>
          <a:xfrm>
            <a:off x="415600" y="1536633"/>
            <a:ext cx="11360800" cy="4555200"/>
          </a:xfrm>
          <a:prstGeom prst="rect">
            <a:avLst/>
          </a:prstGeom>
          <a:noFill/>
          <a:ln>
            <a:noFill/>
          </a:ln>
        </p:spPr>
        <p:txBody>
          <a:bodyPr anchorCtr="0" anchor="t" bIns="91425" lIns="91425" spcFirstLastPara="1" rIns="91425" wrap="square" tIns="91425">
            <a:noAutofit/>
          </a:bodyPr>
          <a:lstStyle>
            <a:lvl1pPr indent="-342900" lvl="0" marL="457200" algn="l">
              <a:lnSpc>
                <a:spcPct val="90000"/>
              </a:lnSpc>
              <a:spcBef>
                <a:spcPts val="0"/>
              </a:spcBef>
              <a:spcAft>
                <a:spcPts val="0"/>
              </a:spcAft>
              <a:buClr>
                <a:schemeClr val="lt1"/>
              </a:buClr>
              <a:buSzPts val="1800"/>
              <a:buChar char="●"/>
              <a:defRPr/>
            </a:lvl1pPr>
            <a:lvl2pPr indent="-317500" lvl="1" marL="914400" algn="l">
              <a:lnSpc>
                <a:spcPct val="90000"/>
              </a:lnSpc>
              <a:spcBef>
                <a:spcPts val="2133"/>
              </a:spcBef>
              <a:spcAft>
                <a:spcPts val="0"/>
              </a:spcAft>
              <a:buClr>
                <a:schemeClr val="lt1"/>
              </a:buClr>
              <a:buSzPts val="1400"/>
              <a:buChar char="○"/>
              <a:defRPr/>
            </a:lvl2pPr>
            <a:lvl3pPr indent="-317500" lvl="2" marL="1371600" algn="l">
              <a:lnSpc>
                <a:spcPct val="90000"/>
              </a:lnSpc>
              <a:spcBef>
                <a:spcPts val="2133"/>
              </a:spcBef>
              <a:spcAft>
                <a:spcPts val="0"/>
              </a:spcAft>
              <a:buClr>
                <a:schemeClr val="lt1"/>
              </a:buClr>
              <a:buSzPts val="1400"/>
              <a:buChar char="■"/>
              <a:defRPr/>
            </a:lvl3pPr>
            <a:lvl4pPr indent="-317500" lvl="3" marL="1828800" algn="l">
              <a:lnSpc>
                <a:spcPct val="90000"/>
              </a:lnSpc>
              <a:spcBef>
                <a:spcPts val="2133"/>
              </a:spcBef>
              <a:spcAft>
                <a:spcPts val="0"/>
              </a:spcAft>
              <a:buClr>
                <a:schemeClr val="lt1"/>
              </a:buClr>
              <a:buSzPts val="1400"/>
              <a:buChar char="●"/>
              <a:defRPr/>
            </a:lvl4pPr>
            <a:lvl5pPr indent="-317500" lvl="4" marL="2286000" algn="l">
              <a:lnSpc>
                <a:spcPct val="90000"/>
              </a:lnSpc>
              <a:spcBef>
                <a:spcPts val="2133"/>
              </a:spcBef>
              <a:spcAft>
                <a:spcPts val="0"/>
              </a:spcAft>
              <a:buClr>
                <a:schemeClr val="lt1"/>
              </a:buClr>
              <a:buSzPts val="1400"/>
              <a:buChar char="○"/>
              <a:defRPr/>
            </a:lvl5pPr>
            <a:lvl6pPr indent="-317500" lvl="5" marL="2743200" algn="l">
              <a:lnSpc>
                <a:spcPct val="90000"/>
              </a:lnSpc>
              <a:spcBef>
                <a:spcPts val="2133"/>
              </a:spcBef>
              <a:spcAft>
                <a:spcPts val="0"/>
              </a:spcAft>
              <a:buClr>
                <a:schemeClr val="lt1"/>
              </a:buClr>
              <a:buSzPts val="1400"/>
              <a:buChar char="■"/>
              <a:defRPr/>
            </a:lvl6pPr>
            <a:lvl7pPr indent="-317500" lvl="6" marL="3200400" algn="l">
              <a:lnSpc>
                <a:spcPct val="90000"/>
              </a:lnSpc>
              <a:spcBef>
                <a:spcPts val="2133"/>
              </a:spcBef>
              <a:spcAft>
                <a:spcPts val="0"/>
              </a:spcAft>
              <a:buClr>
                <a:schemeClr val="lt1"/>
              </a:buClr>
              <a:buSzPts val="1400"/>
              <a:buChar char="●"/>
              <a:defRPr/>
            </a:lvl7pPr>
            <a:lvl8pPr indent="-317500" lvl="7" marL="3657600" algn="l">
              <a:lnSpc>
                <a:spcPct val="90000"/>
              </a:lnSpc>
              <a:spcBef>
                <a:spcPts val="2133"/>
              </a:spcBef>
              <a:spcAft>
                <a:spcPts val="0"/>
              </a:spcAft>
              <a:buClr>
                <a:schemeClr val="lt1"/>
              </a:buClr>
              <a:buSzPts val="1400"/>
              <a:buChar char="○"/>
              <a:defRPr/>
            </a:lvl8pPr>
            <a:lvl9pPr indent="-317500" lvl="8" marL="4114800" algn="l">
              <a:lnSpc>
                <a:spcPct val="90000"/>
              </a:lnSpc>
              <a:spcBef>
                <a:spcPts val="2133"/>
              </a:spcBef>
              <a:spcAft>
                <a:spcPts val="2133"/>
              </a:spcAft>
              <a:buClr>
                <a:schemeClr val="lt1"/>
              </a:buClr>
              <a:buSzPts val="1400"/>
              <a:buChar char="■"/>
              <a:defRPr/>
            </a:lvl9pPr>
          </a:lstStyle>
          <a:p/>
        </p:txBody>
      </p:sp>
      <p:sp>
        <p:nvSpPr>
          <p:cNvPr id="97" name="Google Shape;97;p25"/>
          <p:cNvSpPr txBox="1"/>
          <p:nvPr>
            <p:ph idx="12" type="sldNum"/>
          </p:nvPr>
        </p:nvSpPr>
        <p:spPr>
          <a:xfrm>
            <a:off x="11296611" y="6217623"/>
            <a:ext cx="731600" cy="524800"/>
          </a:xfrm>
          <a:prstGeom prst="rect">
            <a:avLst/>
          </a:prstGeom>
          <a:noFill/>
          <a:ln>
            <a:noFill/>
          </a:ln>
        </p:spPr>
        <p:txBody>
          <a:bodyPr anchorCtr="0" anchor="ctr" bIns="91425" lIns="91425" spcFirstLastPara="1" rIns="91425" wrap="square" tIns="91425">
            <a:noAutofit/>
          </a:bodyPr>
          <a:lstStyle>
            <a:lvl1pPr indent="0" lvl="0" marL="0" algn="r">
              <a:buClr>
                <a:schemeClr val="lt1"/>
              </a:buClr>
              <a:buSzPts val="1200"/>
              <a:buFont typeface="Calibri"/>
              <a:buNone/>
              <a:defRPr b="0" i="0" sz="1200" u="none" cap="none" strike="noStrike">
                <a:solidFill>
                  <a:schemeClr val="lt1"/>
                </a:solidFill>
                <a:latin typeface="Calibri"/>
                <a:ea typeface="Calibri"/>
                <a:cs typeface="Calibri"/>
                <a:sym typeface="Calibri"/>
              </a:defRPr>
            </a:lvl1pPr>
            <a:lvl2pPr indent="0" lvl="1" marL="0" algn="r">
              <a:buClr>
                <a:schemeClr val="lt1"/>
              </a:buClr>
              <a:buSzPts val="1200"/>
              <a:buFont typeface="Calibri"/>
              <a:buNone/>
              <a:defRPr b="0" i="0" sz="1200" u="none" cap="none" strike="noStrike">
                <a:solidFill>
                  <a:schemeClr val="lt1"/>
                </a:solidFill>
                <a:latin typeface="Calibri"/>
                <a:ea typeface="Calibri"/>
                <a:cs typeface="Calibri"/>
                <a:sym typeface="Calibri"/>
              </a:defRPr>
            </a:lvl2pPr>
            <a:lvl3pPr indent="0" lvl="2" marL="0" algn="r">
              <a:buClr>
                <a:schemeClr val="lt1"/>
              </a:buClr>
              <a:buSzPts val="1200"/>
              <a:buFont typeface="Calibri"/>
              <a:buNone/>
              <a:defRPr b="0" i="0" sz="1200" u="none" cap="none" strike="noStrike">
                <a:solidFill>
                  <a:schemeClr val="lt1"/>
                </a:solidFill>
                <a:latin typeface="Calibri"/>
                <a:ea typeface="Calibri"/>
                <a:cs typeface="Calibri"/>
                <a:sym typeface="Calibri"/>
              </a:defRPr>
            </a:lvl3pPr>
            <a:lvl4pPr indent="0" lvl="3" marL="0" algn="r">
              <a:buClr>
                <a:schemeClr val="lt1"/>
              </a:buClr>
              <a:buSzPts val="1200"/>
              <a:buFont typeface="Calibri"/>
              <a:buNone/>
              <a:defRPr b="0" i="0" sz="1200" u="none" cap="none" strike="noStrike">
                <a:solidFill>
                  <a:schemeClr val="lt1"/>
                </a:solidFill>
                <a:latin typeface="Calibri"/>
                <a:ea typeface="Calibri"/>
                <a:cs typeface="Calibri"/>
                <a:sym typeface="Calibri"/>
              </a:defRPr>
            </a:lvl4pPr>
            <a:lvl5pPr indent="0" lvl="4" marL="0" algn="r">
              <a:buClr>
                <a:schemeClr val="lt1"/>
              </a:buClr>
              <a:buSzPts val="1200"/>
              <a:buFont typeface="Calibri"/>
              <a:buNone/>
              <a:defRPr b="0" i="0" sz="1200" u="none" cap="none" strike="noStrike">
                <a:solidFill>
                  <a:schemeClr val="lt1"/>
                </a:solidFill>
                <a:latin typeface="Calibri"/>
                <a:ea typeface="Calibri"/>
                <a:cs typeface="Calibri"/>
                <a:sym typeface="Calibri"/>
              </a:defRPr>
            </a:lvl5pPr>
            <a:lvl6pPr indent="0" lvl="5" marL="0" algn="r">
              <a:buClr>
                <a:schemeClr val="lt1"/>
              </a:buClr>
              <a:buSzPts val="1200"/>
              <a:buFont typeface="Calibri"/>
              <a:buNone/>
              <a:defRPr b="0" i="0" sz="1200" u="none" cap="none" strike="noStrike">
                <a:solidFill>
                  <a:schemeClr val="lt1"/>
                </a:solidFill>
                <a:latin typeface="Calibri"/>
                <a:ea typeface="Calibri"/>
                <a:cs typeface="Calibri"/>
                <a:sym typeface="Calibri"/>
              </a:defRPr>
            </a:lvl6pPr>
            <a:lvl7pPr indent="0" lvl="6" marL="0" algn="r">
              <a:buClr>
                <a:schemeClr val="lt1"/>
              </a:buClr>
              <a:buSzPts val="1200"/>
              <a:buFont typeface="Calibri"/>
              <a:buNone/>
              <a:defRPr b="0" i="0" sz="1200" u="none" cap="none" strike="noStrike">
                <a:solidFill>
                  <a:schemeClr val="lt1"/>
                </a:solidFill>
                <a:latin typeface="Calibri"/>
                <a:ea typeface="Calibri"/>
                <a:cs typeface="Calibri"/>
                <a:sym typeface="Calibri"/>
              </a:defRPr>
            </a:lvl7pPr>
            <a:lvl8pPr indent="0" lvl="7" marL="0" algn="r">
              <a:buClr>
                <a:schemeClr val="lt1"/>
              </a:buClr>
              <a:buSzPts val="1200"/>
              <a:buFont typeface="Calibri"/>
              <a:buNone/>
              <a:defRPr b="0" i="0" sz="1200" u="none" cap="none" strike="noStrike">
                <a:solidFill>
                  <a:schemeClr val="lt1"/>
                </a:solidFill>
                <a:latin typeface="Calibri"/>
                <a:ea typeface="Calibri"/>
                <a:cs typeface="Calibri"/>
                <a:sym typeface="Calibri"/>
              </a:defRPr>
            </a:lvl8pPr>
            <a:lvl9pPr indent="0" lvl="8" marL="0" algn="r">
              <a:buClr>
                <a:schemeClr val="lt1"/>
              </a:buClr>
              <a:buSzPts val="1200"/>
              <a:buFont typeface="Calibri"/>
              <a:buNone/>
              <a:defRPr b="0" i="0" sz="1200" u="none" cap="none" strike="noStrike">
                <a:solidFill>
                  <a:schemeClr val="l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1" name="Shape 21"/>
        <p:cNvGrpSpPr/>
        <p:nvPr/>
      </p:nvGrpSpPr>
      <p:grpSpPr>
        <a:xfrm>
          <a:off x="0" y="0"/>
          <a:ext cx="0" cy="0"/>
          <a:chOff x="0" y="0"/>
          <a:chExt cx="0" cy="0"/>
        </a:xfrm>
      </p:grpSpPr>
      <p:sp>
        <p:nvSpPr>
          <p:cNvPr id="22" name="Google Shape;22;p2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2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 name="Google Shape;24;p2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2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6" name="Shape 26"/>
        <p:cNvGrpSpPr/>
        <p:nvPr/>
      </p:nvGrpSpPr>
      <p:grpSpPr>
        <a:xfrm>
          <a:off x="0" y="0"/>
          <a:ext cx="0" cy="0"/>
          <a:chOff x="0" y="0"/>
          <a:chExt cx="0" cy="0"/>
        </a:xfrm>
      </p:grpSpPr>
      <p:sp>
        <p:nvSpPr>
          <p:cNvPr id="27" name="Google Shape;27;p24"/>
          <p:cNvSpPr txBox="1"/>
          <p:nvPr>
            <p:ph type="title"/>
          </p:nvPr>
        </p:nvSpPr>
        <p:spPr>
          <a:xfrm>
            <a:off x="415600" y="593367"/>
            <a:ext cx="11360800" cy="763600"/>
          </a:xfrm>
          <a:prstGeom prst="rect">
            <a:avLst/>
          </a:prstGeom>
          <a:noFill/>
          <a:ln>
            <a:noFill/>
          </a:ln>
        </p:spPr>
        <p:txBody>
          <a:bodyPr anchorCtr="0" anchor="t" bIns="91425" lIns="91425" spcFirstLastPara="1" rIns="91425" wrap="square" tIns="91425">
            <a:noAutofit/>
          </a:bodyPr>
          <a:lstStyle>
            <a:lvl1pPr lvl="0" algn="l">
              <a:lnSpc>
                <a:spcPct val="90000"/>
              </a:lnSpc>
              <a:spcBef>
                <a:spcPts val="0"/>
              </a:spcBef>
              <a:spcAft>
                <a:spcPts val="0"/>
              </a:spcAft>
              <a:buClr>
                <a:schemeClr val="dk1"/>
              </a:buClr>
              <a:buSzPts val="2800"/>
              <a:buFont typeface="Calibri"/>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8" name="Google Shape;28;p24"/>
          <p:cNvSpPr txBox="1"/>
          <p:nvPr>
            <p:ph idx="1" type="body"/>
          </p:nvPr>
        </p:nvSpPr>
        <p:spPr>
          <a:xfrm>
            <a:off x="415600" y="1536633"/>
            <a:ext cx="11360800" cy="4555200"/>
          </a:xfrm>
          <a:prstGeom prst="rect">
            <a:avLst/>
          </a:prstGeom>
          <a:noFill/>
          <a:ln>
            <a:noFill/>
          </a:ln>
        </p:spPr>
        <p:txBody>
          <a:bodyPr anchorCtr="0" anchor="t" bIns="91425" lIns="91425" spcFirstLastPara="1" rIns="91425" wrap="square" tIns="91425">
            <a:noAutofit/>
          </a:bodyPr>
          <a:lstStyle>
            <a:lvl1pPr indent="-342900" lvl="0" marL="457200" algn="l">
              <a:lnSpc>
                <a:spcPct val="90000"/>
              </a:lnSpc>
              <a:spcBef>
                <a:spcPts val="0"/>
              </a:spcBef>
              <a:spcAft>
                <a:spcPts val="0"/>
              </a:spcAft>
              <a:buClr>
                <a:schemeClr val="dk1"/>
              </a:buClr>
              <a:buSzPts val="1800"/>
              <a:buChar char="●"/>
              <a:defRPr/>
            </a:lvl1pPr>
            <a:lvl2pPr indent="-317500" lvl="1" marL="914400" algn="l">
              <a:lnSpc>
                <a:spcPct val="90000"/>
              </a:lnSpc>
              <a:spcBef>
                <a:spcPts val="2133"/>
              </a:spcBef>
              <a:spcAft>
                <a:spcPts val="0"/>
              </a:spcAft>
              <a:buClr>
                <a:schemeClr val="dk1"/>
              </a:buClr>
              <a:buSzPts val="1400"/>
              <a:buChar char="○"/>
              <a:defRPr/>
            </a:lvl2pPr>
            <a:lvl3pPr indent="-317500" lvl="2" marL="1371600" algn="l">
              <a:lnSpc>
                <a:spcPct val="90000"/>
              </a:lnSpc>
              <a:spcBef>
                <a:spcPts val="2133"/>
              </a:spcBef>
              <a:spcAft>
                <a:spcPts val="0"/>
              </a:spcAft>
              <a:buClr>
                <a:schemeClr val="dk1"/>
              </a:buClr>
              <a:buSzPts val="1400"/>
              <a:buChar char="■"/>
              <a:defRPr/>
            </a:lvl3pPr>
            <a:lvl4pPr indent="-317500" lvl="3" marL="1828800" algn="l">
              <a:lnSpc>
                <a:spcPct val="90000"/>
              </a:lnSpc>
              <a:spcBef>
                <a:spcPts val="2133"/>
              </a:spcBef>
              <a:spcAft>
                <a:spcPts val="0"/>
              </a:spcAft>
              <a:buClr>
                <a:schemeClr val="dk1"/>
              </a:buClr>
              <a:buSzPts val="1400"/>
              <a:buChar char="●"/>
              <a:defRPr/>
            </a:lvl4pPr>
            <a:lvl5pPr indent="-317500" lvl="4" marL="2286000" algn="l">
              <a:lnSpc>
                <a:spcPct val="90000"/>
              </a:lnSpc>
              <a:spcBef>
                <a:spcPts val="2133"/>
              </a:spcBef>
              <a:spcAft>
                <a:spcPts val="0"/>
              </a:spcAft>
              <a:buClr>
                <a:schemeClr val="dk1"/>
              </a:buClr>
              <a:buSzPts val="1400"/>
              <a:buChar char="○"/>
              <a:defRPr/>
            </a:lvl5pPr>
            <a:lvl6pPr indent="-317500" lvl="5" marL="2743200" algn="l">
              <a:lnSpc>
                <a:spcPct val="90000"/>
              </a:lnSpc>
              <a:spcBef>
                <a:spcPts val="2133"/>
              </a:spcBef>
              <a:spcAft>
                <a:spcPts val="0"/>
              </a:spcAft>
              <a:buClr>
                <a:schemeClr val="dk1"/>
              </a:buClr>
              <a:buSzPts val="1400"/>
              <a:buChar char="■"/>
              <a:defRPr/>
            </a:lvl6pPr>
            <a:lvl7pPr indent="-317500" lvl="6" marL="3200400" algn="l">
              <a:lnSpc>
                <a:spcPct val="90000"/>
              </a:lnSpc>
              <a:spcBef>
                <a:spcPts val="2133"/>
              </a:spcBef>
              <a:spcAft>
                <a:spcPts val="0"/>
              </a:spcAft>
              <a:buClr>
                <a:schemeClr val="dk1"/>
              </a:buClr>
              <a:buSzPts val="1400"/>
              <a:buChar char="●"/>
              <a:defRPr/>
            </a:lvl7pPr>
            <a:lvl8pPr indent="-317500" lvl="7" marL="3657600" algn="l">
              <a:lnSpc>
                <a:spcPct val="90000"/>
              </a:lnSpc>
              <a:spcBef>
                <a:spcPts val="2133"/>
              </a:spcBef>
              <a:spcAft>
                <a:spcPts val="0"/>
              </a:spcAft>
              <a:buClr>
                <a:schemeClr val="dk1"/>
              </a:buClr>
              <a:buSzPts val="1400"/>
              <a:buChar char="○"/>
              <a:defRPr/>
            </a:lvl8pPr>
            <a:lvl9pPr indent="-317500" lvl="8" marL="4114800" algn="l">
              <a:lnSpc>
                <a:spcPct val="90000"/>
              </a:lnSpc>
              <a:spcBef>
                <a:spcPts val="2133"/>
              </a:spcBef>
              <a:spcAft>
                <a:spcPts val="2133"/>
              </a:spcAft>
              <a:buClr>
                <a:schemeClr val="dk1"/>
              </a:buClr>
              <a:buSzPts val="1400"/>
              <a:buChar char="■"/>
              <a:defRPr/>
            </a:lvl9pPr>
          </a:lstStyle>
          <a:p/>
        </p:txBody>
      </p:sp>
      <p:sp>
        <p:nvSpPr>
          <p:cNvPr id="29" name="Google Shape;29;p24"/>
          <p:cNvSpPr txBox="1"/>
          <p:nvPr>
            <p:ph idx="12" type="sldNum"/>
          </p:nvPr>
        </p:nvSpPr>
        <p:spPr>
          <a:xfrm>
            <a:off x="11296611" y="6217623"/>
            <a:ext cx="731600" cy="524800"/>
          </a:xfrm>
          <a:prstGeom prst="rect">
            <a:avLst/>
          </a:prstGeom>
          <a:noFill/>
          <a:ln>
            <a:noFill/>
          </a:ln>
        </p:spPr>
        <p:txBody>
          <a:bodyPr anchorCtr="0" anchor="ctr" bIns="91425" lIns="91425" spcFirstLastPara="1" rIns="91425" wrap="square" tIns="91425">
            <a:noAutofit/>
          </a:bodyPr>
          <a:lstStyle>
            <a:lvl1pPr indent="0" lvl="0" marL="0" algn="r">
              <a:buClr>
                <a:srgbClr val="888888"/>
              </a:buClr>
              <a:buSzPts val="1200"/>
              <a:buFont typeface="Calibri"/>
              <a:buNone/>
              <a:defRPr b="0" i="0" sz="1200" u="none" cap="none" strike="noStrike">
                <a:solidFill>
                  <a:srgbClr val="888888"/>
                </a:solidFill>
                <a:latin typeface="Calibri"/>
                <a:ea typeface="Calibri"/>
                <a:cs typeface="Calibri"/>
                <a:sym typeface="Calibri"/>
              </a:defRPr>
            </a:lvl1pPr>
            <a:lvl2pPr indent="0" lvl="1" marL="0" algn="r">
              <a:buClr>
                <a:srgbClr val="888888"/>
              </a:buClr>
              <a:buSzPts val="1200"/>
              <a:buFont typeface="Calibri"/>
              <a:buNone/>
              <a:defRPr b="0" i="0" sz="1200" u="none" cap="none" strike="noStrike">
                <a:solidFill>
                  <a:srgbClr val="888888"/>
                </a:solidFill>
                <a:latin typeface="Calibri"/>
                <a:ea typeface="Calibri"/>
                <a:cs typeface="Calibri"/>
                <a:sym typeface="Calibri"/>
              </a:defRPr>
            </a:lvl2pPr>
            <a:lvl3pPr indent="0" lvl="2" marL="0" algn="r">
              <a:buClr>
                <a:srgbClr val="888888"/>
              </a:buClr>
              <a:buSzPts val="1200"/>
              <a:buFont typeface="Calibri"/>
              <a:buNone/>
              <a:defRPr b="0" i="0" sz="1200" u="none" cap="none" strike="noStrike">
                <a:solidFill>
                  <a:srgbClr val="888888"/>
                </a:solidFill>
                <a:latin typeface="Calibri"/>
                <a:ea typeface="Calibri"/>
                <a:cs typeface="Calibri"/>
                <a:sym typeface="Calibri"/>
              </a:defRPr>
            </a:lvl3pPr>
            <a:lvl4pPr indent="0" lvl="3" marL="0" algn="r">
              <a:buClr>
                <a:srgbClr val="888888"/>
              </a:buClr>
              <a:buSzPts val="1200"/>
              <a:buFont typeface="Calibri"/>
              <a:buNone/>
              <a:defRPr b="0" i="0" sz="1200" u="none" cap="none" strike="noStrike">
                <a:solidFill>
                  <a:srgbClr val="888888"/>
                </a:solidFill>
                <a:latin typeface="Calibri"/>
                <a:ea typeface="Calibri"/>
                <a:cs typeface="Calibri"/>
                <a:sym typeface="Calibri"/>
              </a:defRPr>
            </a:lvl4pPr>
            <a:lvl5pPr indent="0" lvl="4" marL="0" algn="r">
              <a:buClr>
                <a:srgbClr val="888888"/>
              </a:buClr>
              <a:buSzPts val="1200"/>
              <a:buFont typeface="Calibri"/>
              <a:buNone/>
              <a:defRPr b="0" i="0" sz="1200" u="none" cap="none" strike="noStrike">
                <a:solidFill>
                  <a:srgbClr val="888888"/>
                </a:solidFill>
                <a:latin typeface="Calibri"/>
                <a:ea typeface="Calibri"/>
                <a:cs typeface="Calibri"/>
                <a:sym typeface="Calibri"/>
              </a:defRPr>
            </a:lvl5pPr>
            <a:lvl6pPr indent="0" lvl="5" marL="0" algn="r">
              <a:buClr>
                <a:srgbClr val="888888"/>
              </a:buClr>
              <a:buSzPts val="1200"/>
              <a:buFont typeface="Calibri"/>
              <a:buNone/>
              <a:defRPr b="0" i="0" sz="1200" u="none" cap="none" strike="noStrike">
                <a:solidFill>
                  <a:srgbClr val="888888"/>
                </a:solidFill>
                <a:latin typeface="Calibri"/>
                <a:ea typeface="Calibri"/>
                <a:cs typeface="Calibri"/>
                <a:sym typeface="Calibri"/>
              </a:defRPr>
            </a:lvl6pPr>
            <a:lvl7pPr indent="0" lvl="6" marL="0" algn="r">
              <a:buClr>
                <a:srgbClr val="888888"/>
              </a:buClr>
              <a:buSzPts val="1200"/>
              <a:buFont typeface="Calibri"/>
              <a:buNone/>
              <a:defRPr b="0" i="0" sz="1200" u="none" cap="none" strike="noStrike">
                <a:solidFill>
                  <a:srgbClr val="888888"/>
                </a:solidFill>
                <a:latin typeface="Calibri"/>
                <a:ea typeface="Calibri"/>
                <a:cs typeface="Calibri"/>
                <a:sym typeface="Calibri"/>
              </a:defRPr>
            </a:lvl7pPr>
            <a:lvl8pPr indent="0" lvl="7" marL="0" algn="r">
              <a:buClr>
                <a:srgbClr val="888888"/>
              </a:buClr>
              <a:buSzPts val="1200"/>
              <a:buFont typeface="Calibri"/>
              <a:buNone/>
              <a:defRPr b="0" i="0" sz="1200" u="none" cap="none" strike="noStrike">
                <a:solidFill>
                  <a:srgbClr val="888888"/>
                </a:solidFill>
                <a:latin typeface="Calibri"/>
                <a:ea typeface="Calibri"/>
                <a:cs typeface="Calibri"/>
                <a:sym typeface="Calibri"/>
              </a:defRPr>
            </a:lvl8pPr>
            <a:lvl9pPr indent="0" lvl="8" marL="0" algn="r">
              <a:buClr>
                <a:srgbClr val="888888"/>
              </a:buClr>
              <a:buSzPts val="1200"/>
              <a:buFont typeface="Calibri"/>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30" name="Shape 30"/>
        <p:cNvGrpSpPr/>
        <p:nvPr/>
      </p:nvGrpSpPr>
      <p:grpSpPr>
        <a:xfrm>
          <a:off x="0" y="0"/>
          <a:ext cx="0" cy="0"/>
          <a:chOff x="0" y="0"/>
          <a:chExt cx="0" cy="0"/>
        </a:xfrm>
      </p:grpSpPr>
      <p:sp>
        <p:nvSpPr>
          <p:cNvPr id="31" name="Google Shape;31;p2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2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3" name="Google Shape;33;p2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34" name="Shape 34"/>
        <p:cNvGrpSpPr/>
        <p:nvPr/>
      </p:nvGrpSpPr>
      <p:grpSpPr>
        <a:xfrm>
          <a:off x="0" y="0"/>
          <a:ext cx="0" cy="0"/>
          <a:chOff x="0" y="0"/>
          <a:chExt cx="0" cy="0"/>
        </a:xfrm>
      </p:grpSpPr>
      <p:sp>
        <p:nvSpPr>
          <p:cNvPr id="35" name="Google Shape;35;p2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6" name="Google Shape;36;p27"/>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7" name="Google Shape;37;p2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2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2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40" name="Shape 40"/>
        <p:cNvGrpSpPr/>
        <p:nvPr/>
      </p:nvGrpSpPr>
      <p:grpSpPr>
        <a:xfrm>
          <a:off x="0" y="0"/>
          <a:ext cx="0" cy="0"/>
          <a:chOff x="0" y="0"/>
          <a:chExt cx="0" cy="0"/>
        </a:xfrm>
      </p:grpSpPr>
      <p:sp>
        <p:nvSpPr>
          <p:cNvPr id="41" name="Google Shape;41;p28"/>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 name="Google Shape;42;p28"/>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43" name="Google Shape;43;p2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 name="Google Shape;44;p2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5" name="Google Shape;45;p2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46" name="Shape 46"/>
        <p:cNvGrpSpPr/>
        <p:nvPr/>
      </p:nvGrpSpPr>
      <p:grpSpPr>
        <a:xfrm>
          <a:off x="0" y="0"/>
          <a:ext cx="0" cy="0"/>
          <a:chOff x="0" y="0"/>
          <a:chExt cx="0" cy="0"/>
        </a:xfrm>
      </p:grpSpPr>
      <p:sp>
        <p:nvSpPr>
          <p:cNvPr id="47" name="Google Shape;47;p2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8" name="Google Shape;48;p29"/>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9" name="Google Shape;49;p29"/>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0" name="Google Shape;50;p2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1" name="Google Shape;51;p2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2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53" name="Shape 53"/>
        <p:cNvGrpSpPr/>
        <p:nvPr/>
      </p:nvGrpSpPr>
      <p:grpSpPr>
        <a:xfrm>
          <a:off x="0" y="0"/>
          <a:ext cx="0" cy="0"/>
          <a:chOff x="0" y="0"/>
          <a:chExt cx="0" cy="0"/>
        </a:xfrm>
      </p:grpSpPr>
      <p:sp>
        <p:nvSpPr>
          <p:cNvPr id="54" name="Google Shape;54;p30"/>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5" name="Google Shape;55;p30"/>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56" name="Google Shape;56;p30"/>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7" name="Google Shape;57;p30"/>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58" name="Google Shape;58;p30"/>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9" name="Google Shape;59;p3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3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1" name="Google Shape;61;p3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62" name="Shape 62"/>
        <p:cNvGrpSpPr/>
        <p:nvPr/>
      </p:nvGrpSpPr>
      <p:grpSpPr>
        <a:xfrm>
          <a:off x="0" y="0"/>
          <a:ext cx="0" cy="0"/>
          <a:chOff x="0" y="0"/>
          <a:chExt cx="0" cy="0"/>
        </a:xfrm>
      </p:grpSpPr>
      <p:sp>
        <p:nvSpPr>
          <p:cNvPr id="63" name="Google Shape;63;p31"/>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4" name="Google Shape;64;p31"/>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65" name="Google Shape;65;p31"/>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6" name="Google Shape;66;p3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3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8" name="Google Shape;68;p3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1.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2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20"/>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2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2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2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88" name="Shape 88"/>
        <p:cNvGrpSpPr/>
        <p:nvPr/>
      </p:nvGrpSpPr>
      <p:grpSpPr>
        <a:xfrm>
          <a:off x="0" y="0"/>
          <a:ext cx="0" cy="0"/>
          <a:chOff x="0" y="0"/>
          <a:chExt cx="0" cy="0"/>
        </a:xfrm>
      </p:grpSpPr>
      <p:sp>
        <p:nvSpPr>
          <p:cNvPr id="89" name="Google Shape;89;p2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lt1"/>
              </a:buClr>
              <a:buSzPts val="4400"/>
              <a:buFont typeface="Calibri"/>
              <a:buNone/>
              <a:defRPr b="0" i="0" sz="4400" u="none" cap="none" strike="noStrike">
                <a:solidFill>
                  <a:schemeClr val="lt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90" name="Google Shape;90;p23"/>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lt1"/>
              </a:buClr>
              <a:buSzPts val="2800"/>
              <a:buFont typeface="Arial"/>
              <a:buChar char="•"/>
              <a:defRPr b="0" i="0" sz="28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lt1"/>
              </a:buClr>
              <a:buSzPts val="2400"/>
              <a:buFont typeface="Arial"/>
              <a:buChar char="•"/>
              <a:defRPr b="0" i="0" sz="2400" u="none" cap="none" strike="noStrike">
                <a:solidFill>
                  <a:schemeClr val="lt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9pPr>
          </a:lstStyle>
          <a:p/>
        </p:txBody>
      </p:sp>
      <p:sp>
        <p:nvSpPr>
          <p:cNvPr id="91" name="Google Shape;91;p2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lt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9pPr>
          </a:lstStyle>
          <a:p/>
        </p:txBody>
      </p:sp>
      <p:sp>
        <p:nvSpPr>
          <p:cNvPr id="92" name="Google Shape;92;p2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chemeClr val="lt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9pPr>
          </a:lstStyle>
          <a:p/>
        </p:txBody>
      </p:sp>
      <p:sp>
        <p:nvSpPr>
          <p:cNvPr id="93" name="Google Shape;93;p2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chemeClr val="lt1"/>
                </a:solidFill>
                <a:latin typeface="Calibri"/>
                <a:ea typeface="Calibri"/>
                <a:cs typeface="Calibri"/>
                <a:sym typeface="Calibri"/>
              </a:defRPr>
            </a:lvl1pPr>
            <a:lvl2pPr indent="0" lvl="1" marL="0" marR="0" rtl="0" algn="r">
              <a:spcBef>
                <a:spcPts val="0"/>
              </a:spcBef>
              <a:buNone/>
              <a:defRPr b="0" i="0" sz="1200" u="none" cap="none" strike="noStrike">
                <a:solidFill>
                  <a:schemeClr val="lt1"/>
                </a:solidFill>
                <a:latin typeface="Calibri"/>
                <a:ea typeface="Calibri"/>
                <a:cs typeface="Calibri"/>
                <a:sym typeface="Calibri"/>
              </a:defRPr>
            </a:lvl2pPr>
            <a:lvl3pPr indent="0" lvl="2" marL="0" marR="0" rtl="0" algn="r">
              <a:spcBef>
                <a:spcPts val="0"/>
              </a:spcBef>
              <a:buNone/>
              <a:defRPr b="0" i="0" sz="1200" u="none" cap="none" strike="noStrike">
                <a:solidFill>
                  <a:schemeClr val="lt1"/>
                </a:solidFill>
                <a:latin typeface="Calibri"/>
                <a:ea typeface="Calibri"/>
                <a:cs typeface="Calibri"/>
                <a:sym typeface="Calibri"/>
              </a:defRPr>
            </a:lvl3pPr>
            <a:lvl4pPr indent="0" lvl="3" marL="0" marR="0" rtl="0" algn="r">
              <a:spcBef>
                <a:spcPts val="0"/>
              </a:spcBef>
              <a:buNone/>
              <a:defRPr b="0" i="0" sz="1200" u="none" cap="none" strike="noStrike">
                <a:solidFill>
                  <a:schemeClr val="lt1"/>
                </a:solidFill>
                <a:latin typeface="Calibri"/>
                <a:ea typeface="Calibri"/>
                <a:cs typeface="Calibri"/>
                <a:sym typeface="Calibri"/>
              </a:defRPr>
            </a:lvl4pPr>
            <a:lvl5pPr indent="0" lvl="4" marL="0" marR="0" rtl="0" algn="r">
              <a:spcBef>
                <a:spcPts val="0"/>
              </a:spcBef>
              <a:buNone/>
              <a:defRPr b="0" i="0" sz="1200" u="none" cap="none" strike="noStrike">
                <a:solidFill>
                  <a:schemeClr val="lt1"/>
                </a:solidFill>
                <a:latin typeface="Calibri"/>
                <a:ea typeface="Calibri"/>
                <a:cs typeface="Calibri"/>
                <a:sym typeface="Calibri"/>
              </a:defRPr>
            </a:lvl5pPr>
            <a:lvl6pPr indent="0" lvl="5" marL="0" marR="0" rtl="0" algn="r">
              <a:spcBef>
                <a:spcPts val="0"/>
              </a:spcBef>
              <a:buNone/>
              <a:defRPr b="0" i="0" sz="1200" u="none" cap="none" strike="noStrike">
                <a:solidFill>
                  <a:schemeClr val="lt1"/>
                </a:solidFill>
                <a:latin typeface="Calibri"/>
                <a:ea typeface="Calibri"/>
                <a:cs typeface="Calibri"/>
                <a:sym typeface="Calibri"/>
              </a:defRPr>
            </a:lvl6pPr>
            <a:lvl7pPr indent="0" lvl="6" marL="0" marR="0" rtl="0" algn="r">
              <a:spcBef>
                <a:spcPts val="0"/>
              </a:spcBef>
              <a:buNone/>
              <a:defRPr b="0" i="0" sz="1200" u="none" cap="none" strike="noStrike">
                <a:solidFill>
                  <a:schemeClr val="lt1"/>
                </a:solidFill>
                <a:latin typeface="Calibri"/>
                <a:ea typeface="Calibri"/>
                <a:cs typeface="Calibri"/>
                <a:sym typeface="Calibri"/>
              </a:defRPr>
            </a:lvl7pPr>
            <a:lvl8pPr indent="0" lvl="7" marL="0" marR="0" rtl="0" algn="r">
              <a:spcBef>
                <a:spcPts val="0"/>
              </a:spcBef>
              <a:buNone/>
              <a:defRPr b="0" i="0" sz="1200" u="none" cap="none" strike="noStrike">
                <a:solidFill>
                  <a:schemeClr val="lt1"/>
                </a:solidFill>
                <a:latin typeface="Calibri"/>
                <a:ea typeface="Calibri"/>
                <a:cs typeface="Calibri"/>
                <a:sym typeface="Calibri"/>
              </a:defRPr>
            </a:lvl8pPr>
            <a:lvl9pPr indent="0" lvl="8" marL="0" marR="0" rtl="0" algn="r">
              <a:spcBef>
                <a:spcPts val="0"/>
              </a:spcBef>
              <a:buNone/>
              <a:defRPr b="0" i="0" sz="1200" u="none" cap="none" strike="noStrike">
                <a:solidFill>
                  <a:schemeClr val="l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62" r:id="rId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 Id="rId3" Type="http://schemas.openxmlformats.org/officeDocument/2006/relationships/image" Target="../media/image7.jpg"/><Relationship Id="rId4" Type="http://schemas.openxmlformats.org/officeDocument/2006/relationships/hyperlink" Target="https://www.ethicalconsumer.org/company-profile/nike-inc/" TargetMode="External"/><Relationship Id="rId5" Type="http://schemas.openxmlformats.org/officeDocument/2006/relationships/hyperlink" Target="https://goodonyou.eco/how-ethical-is-nike/" TargetMode="External"/><Relationship Id="rId6" Type="http://schemas.openxmlformats.org/officeDocument/2006/relationships/hyperlink" Target="https://www.bbc.co.uk/bitesize/articles/zdrw47h"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 Id="rId3" Type="http://schemas.openxmlformats.org/officeDocument/2006/relationships/image" Target="../media/image7.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7.jpg"/><Relationship Id="rId4" Type="http://schemas.openxmlformats.org/officeDocument/2006/relationships/image" Target="../media/image11.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7.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20.png"/><Relationship Id="rId4" Type="http://schemas.openxmlformats.org/officeDocument/2006/relationships/image" Target="../media/image7.jpg"/><Relationship Id="rId5" Type="http://schemas.openxmlformats.org/officeDocument/2006/relationships/image" Target="../media/image14.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7.jpg"/><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7.jpg"/><Relationship Id="rId4" Type="http://schemas.openxmlformats.org/officeDocument/2006/relationships/image" Target="../media/image13.png"/><Relationship Id="rId5" Type="http://schemas.openxmlformats.org/officeDocument/2006/relationships/image" Target="../media/image19.jpg"/><Relationship Id="rId6" Type="http://schemas.openxmlformats.org/officeDocument/2006/relationships/image" Target="../media/image15.png"/><Relationship Id="rId7" Type="http://schemas.openxmlformats.org/officeDocument/2006/relationships/image" Target="../media/image17.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12.jpg"/><Relationship Id="rId4" Type="http://schemas.openxmlformats.org/officeDocument/2006/relationships/image" Target="../media/image7.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7.jpg"/><Relationship Id="rId4" Type="http://schemas.openxmlformats.org/officeDocument/2006/relationships/image" Target="../media/image15.png"/><Relationship Id="rId5" Type="http://schemas.openxmlformats.org/officeDocument/2006/relationships/image" Target="../media/image18.jpg"/><Relationship Id="rId6" Type="http://schemas.openxmlformats.org/officeDocument/2006/relationships/image" Target="../media/image22.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21.png"/><Relationship Id="rId4" Type="http://schemas.openxmlformats.org/officeDocument/2006/relationships/image" Target="../media/image23.png"/><Relationship Id="rId5" Type="http://schemas.openxmlformats.org/officeDocument/2006/relationships/image" Target="../media/image2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hyperlink" Target="http://www.ethicalconsumer.org/company-profile/nike-inc/" TargetMode="External"/><Relationship Id="rId4" Type="http://schemas.openxmlformats.org/officeDocument/2006/relationships/hyperlink" Target="about:blank" TargetMode="External"/><Relationship Id="rId5" Type="http://schemas.openxmlformats.org/officeDocument/2006/relationships/hyperlink" Target="https://www.bbc.co.uk/bitesize/articles/zdrw47h"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xml"/><Relationship Id="rId3" Type="http://schemas.openxmlformats.org/officeDocument/2006/relationships/image" Target="../media/image1.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6.jpg"/><Relationship Id="rId4" Type="http://schemas.openxmlformats.org/officeDocument/2006/relationships/image" Target="../media/image10.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7.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7.xml"/><Relationship Id="rId3" Type="http://schemas.openxmlformats.org/officeDocument/2006/relationships/image" Target="../media/image7.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7.jpg"/><Relationship Id="rId4" Type="http://schemas.openxmlformats.org/officeDocument/2006/relationships/image" Target="../media/image9.png"/><Relationship Id="rId5"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7.jp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02" name="Shape 102"/>
        <p:cNvGrpSpPr/>
        <p:nvPr/>
      </p:nvGrpSpPr>
      <p:grpSpPr>
        <a:xfrm>
          <a:off x="0" y="0"/>
          <a:ext cx="0" cy="0"/>
          <a:chOff x="0" y="0"/>
          <a:chExt cx="0" cy="0"/>
        </a:xfrm>
      </p:grpSpPr>
      <p:sp>
        <p:nvSpPr>
          <p:cNvPr id="103" name="Google Shape;103;p1"/>
          <p:cNvSpPr/>
          <p:nvPr/>
        </p:nvSpPr>
        <p:spPr>
          <a:xfrm>
            <a:off x="0" y="0"/>
            <a:ext cx="12188952"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04" name="Google Shape;104;p1"/>
          <p:cNvSpPr txBox="1"/>
          <p:nvPr>
            <p:ph type="ctrTitle"/>
          </p:nvPr>
        </p:nvSpPr>
        <p:spPr>
          <a:xfrm>
            <a:off x="890338" y="640080"/>
            <a:ext cx="3734014" cy="356616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5000"/>
              <a:buFont typeface="Calibri"/>
              <a:buNone/>
            </a:pPr>
            <a:r>
              <a:rPr b="1" lang="en-US" sz="5000"/>
              <a:t>Group 7</a:t>
            </a:r>
            <a:br>
              <a:rPr b="1" lang="en-US" sz="5000"/>
            </a:br>
            <a:br>
              <a:rPr lang="en-US" sz="5000"/>
            </a:br>
            <a:r>
              <a:rPr lang="en-US" sz="5000"/>
              <a:t>What are our Clothes Made From?</a:t>
            </a:r>
            <a:endParaRPr/>
          </a:p>
        </p:txBody>
      </p:sp>
      <p:sp>
        <p:nvSpPr>
          <p:cNvPr id="105" name="Google Shape;105;p1"/>
          <p:cNvSpPr txBox="1"/>
          <p:nvPr>
            <p:ph idx="1" type="subTitle"/>
          </p:nvPr>
        </p:nvSpPr>
        <p:spPr>
          <a:xfrm>
            <a:off x="890339" y="4636008"/>
            <a:ext cx="3734014" cy="1572768"/>
          </a:xfrm>
          <a:prstGeom prst="rect">
            <a:avLst/>
          </a:prstGeom>
          <a:noFill/>
          <a:ln>
            <a:noFill/>
          </a:ln>
        </p:spPr>
        <p:txBody>
          <a:bodyPr anchorCtr="0" anchor="t" bIns="45700" lIns="91425" spcFirstLastPara="1" rIns="91425" wrap="square" tIns="45700">
            <a:normAutofit fontScale="55000" lnSpcReduction="20000"/>
          </a:bodyPr>
          <a:lstStyle/>
          <a:p>
            <a:pPr indent="0" lvl="0" marL="0" rtl="0" algn="ctr">
              <a:lnSpc>
                <a:spcPct val="90000"/>
              </a:lnSpc>
              <a:spcBef>
                <a:spcPts val="0"/>
              </a:spcBef>
              <a:spcAft>
                <a:spcPts val="0"/>
              </a:spcAft>
              <a:buClr>
                <a:schemeClr val="dk1"/>
              </a:buClr>
              <a:buSzPct val="100000"/>
              <a:buNone/>
            </a:pPr>
            <a:r>
              <a:rPr lang="en-US"/>
              <a:t>Enya Byrne/ Caitlin Loughran /Niamh Gillespie</a:t>
            </a:r>
            <a:endParaRPr/>
          </a:p>
          <a:p>
            <a:pPr indent="0" lvl="0" marL="0" rtl="0" algn="ctr">
              <a:lnSpc>
                <a:spcPct val="90000"/>
              </a:lnSpc>
              <a:spcBef>
                <a:spcPts val="1000"/>
              </a:spcBef>
              <a:spcAft>
                <a:spcPts val="0"/>
              </a:spcAft>
              <a:buClr>
                <a:schemeClr val="dk1"/>
              </a:buClr>
              <a:buSzPct val="100000"/>
              <a:buNone/>
            </a:pPr>
            <a:r>
              <a:rPr b="1" lang="en-US" sz="2800"/>
              <a:t>Content</a:t>
            </a:r>
            <a:r>
              <a:rPr lang="en-US" sz="2400"/>
              <a:t>:</a:t>
            </a:r>
            <a:endParaRPr/>
          </a:p>
          <a:p>
            <a:pPr indent="-342900" lvl="0" marL="342900" rtl="0" algn="ctr">
              <a:lnSpc>
                <a:spcPct val="90000"/>
              </a:lnSpc>
              <a:spcBef>
                <a:spcPts val="1000"/>
              </a:spcBef>
              <a:spcAft>
                <a:spcPts val="0"/>
              </a:spcAft>
              <a:buClr>
                <a:schemeClr val="dk1"/>
              </a:buClr>
              <a:buSzPct val="100000"/>
              <a:buFont typeface="Arial"/>
              <a:buChar char="•"/>
            </a:pPr>
            <a:r>
              <a:rPr lang="en-US" sz="2400"/>
              <a:t>Consequences of Climate Change</a:t>
            </a:r>
            <a:endParaRPr/>
          </a:p>
          <a:p>
            <a:pPr indent="-342900" lvl="0" marL="342900" rtl="0" algn="ctr">
              <a:lnSpc>
                <a:spcPct val="90000"/>
              </a:lnSpc>
              <a:spcBef>
                <a:spcPts val="1000"/>
              </a:spcBef>
              <a:spcAft>
                <a:spcPts val="0"/>
              </a:spcAft>
              <a:buClr>
                <a:schemeClr val="dk1"/>
              </a:buClr>
              <a:buSzPct val="100000"/>
              <a:buFont typeface="Arial"/>
              <a:buChar char="•"/>
            </a:pPr>
            <a:r>
              <a:rPr lang="en-US" sz="2400"/>
              <a:t>Impact of Textiles</a:t>
            </a:r>
            <a:endParaRPr/>
          </a:p>
          <a:p>
            <a:pPr indent="-342900" lvl="0" marL="342900" rtl="0" algn="ctr">
              <a:lnSpc>
                <a:spcPct val="90000"/>
              </a:lnSpc>
              <a:spcBef>
                <a:spcPts val="1000"/>
              </a:spcBef>
              <a:spcAft>
                <a:spcPts val="0"/>
              </a:spcAft>
              <a:buClr>
                <a:schemeClr val="dk1"/>
              </a:buClr>
              <a:buSzPct val="100000"/>
              <a:buFont typeface="Arial"/>
              <a:buChar char="•"/>
            </a:pPr>
            <a:r>
              <a:rPr lang="en-US" sz="2400"/>
              <a:t>Creating a Different Future</a:t>
            </a:r>
            <a:endParaRPr/>
          </a:p>
          <a:p>
            <a:pPr indent="0" lvl="0" marL="0" rtl="0" algn="ctr">
              <a:lnSpc>
                <a:spcPct val="90000"/>
              </a:lnSpc>
              <a:spcBef>
                <a:spcPts val="1000"/>
              </a:spcBef>
              <a:spcAft>
                <a:spcPts val="0"/>
              </a:spcAft>
              <a:buClr>
                <a:schemeClr val="dk1"/>
              </a:buClr>
              <a:buSzPct val="100000"/>
              <a:buNone/>
            </a:pPr>
            <a:r>
              <a:t/>
            </a:r>
            <a:endParaRPr/>
          </a:p>
          <a:p>
            <a:pPr indent="0" lvl="0" marL="0" rtl="0" algn="ctr">
              <a:lnSpc>
                <a:spcPct val="90000"/>
              </a:lnSpc>
              <a:spcBef>
                <a:spcPts val="1000"/>
              </a:spcBef>
              <a:spcAft>
                <a:spcPts val="0"/>
              </a:spcAft>
              <a:buClr>
                <a:schemeClr val="dk1"/>
              </a:buClr>
              <a:buSzPct val="100000"/>
              <a:buNone/>
            </a:pPr>
            <a:r>
              <a:t/>
            </a:r>
            <a:endParaRPr/>
          </a:p>
        </p:txBody>
      </p:sp>
      <p:sp>
        <p:nvSpPr>
          <p:cNvPr id="106" name="Google Shape;106;p1"/>
          <p:cNvSpPr/>
          <p:nvPr/>
        </p:nvSpPr>
        <p:spPr>
          <a:xfrm>
            <a:off x="890338" y="4409267"/>
            <a:ext cx="3474720" cy="18288"/>
          </a:xfrm>
          <a:custGeom>
            <a:rect b="b" l="l" r="r" t="t"/>
            <a:pathLst>
              <a:path extrusionOk="0" fill="none" h="18288" w="347472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extrusionOk="0" h="18288" w="347472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cap="rnd" cmpd="sng" w="4445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descr="Logo&#10;&#10;Description automatically generated" id="107" name="Google Shape;107;p1"/>
          <p:cNvPicPr preferRelativeResize="0"/>
          <p:nvPr/>
        </p:nvPicPr>
        <p:blipFill rotWithShape="1">
          <a:blip r:embed="rId3">
            <a:alphaModFix/>
          </a:blip>
          <a:srcRect b="-2" l="4279" r="431" t="0"/>
          <a:stretch/>
        </p:blipFill>
        <p:spPr>
          <a:xfrm>
            <a:off x="5311702" y="10"/>
            <a:ext cx="6878775" cy="6857990"/>
          </a:xfrm>
          <a:custGeom>
            <a:rect b="b" l="l" r="r" t="t"/>
            <a:pathLst>
              <a:path extrusionOk="0" h="6858000" w="6878775">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8" name="Shape 188"/>
        <p:cNvGrpSpPr/>
        <p:nvPr/>
      </p:nvGrpSpPr>
      <p:grpSpPr>
        <a:xfrm>
          <a:off x="0" y="0"/>
          <a:ext cx="0" cy="0"/>
          <a:chOff x="0" y="0"/>
          <a:chExt cx="0" cy="0"/>
        </a:xfrm>
      </p:grpSpPr>
      <p:pic>
        <p:nvPicPr>
          <p:cNvPr descr="Shape, square&#10;&#10;Description automatically generated" id="189" name="Google Shape;189;p10"/>
          <p:cNvPicPr preferRelativeResize="0"/>
          <p:nvPr/>
        </p:nvPicPr>
        <p:blipFill rotWithShape="1">
          <a:blip r:embed="rId3">
            <a:alphaModFix/>
          </a:blip>
          <a:srcRect b="0" l="0" r="0" t="0"/>
          <a:stretch/>
        </p:blipFill>
        <p:spPr>
          <a:xfrm>
            <a:off x="0" y="1"/>
            <a:ext cx="2100908" cy="6992932"/>
          </a:xfrm>
          <a:prstGeom prst="rect">
            <a:avLst/>
          </a:prstGeom>
          <a:noFill/>
          <a:ln>
            <a:noFill/>
          </a:ln>
        </p:spPr>
      </p:pic>
      <p:sp>
        <p:nvSpPr>
          <p:cNvPr id="190" name="Google Shape;190;p10"/>
          <p:cNvSpPr txBox="1"/>
          <p:nvPr/>
        </p:nvSpPr>
        <p:spPr>
          <a:xfrm>
            <a:off x="2110384" y="406401"/>
            <a:ext cx="9745771" cy="630942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400">
                <a:solidFill>
                  <a:schemeClr val="dk1"/>
                </a:solidFill>
                <a:latin typeface="Bodoni"/>
                <a:ea typeface="Bodoni"/>
                <a:cs typeface="Bodoni"/>
                <a:sym typeface="Bodoni"/>
              </a:rPr>
              <a:t>Nike uses leather as a substantial part of its business. The leather industry uses harmful chemicals to preserve leather.</a:t>
            </a:r>
            <a:endParaRPr b="1" sz="2400">
              <a:solidFill>
                <a:schemeClr val="dk1"/>
              </a:solidFill>
              <a:latin typeface="Bodoni"/>
              <a:ea typeface="Bodoni"/>
              <a:cs typeface="Bodoni"/>
              <a:sym typeface="Bodoni"/>
            </a:endParaRPr>
          </a:p>
          <a:p>
            <a:pPr indent="0" lvl="0" marL="0" marR="0" rtl="0" algn="ctr">
              <a:spcBef>
                <a:spcPts val="0"/>
              </a:spcBef>
              <a:spcAft>
                <a:spcPts val="0"/>
              </a:spcAft>
              <a:buNone/>
            </a:pPr>
            <a:r>
              <a:t/>
            </a:r>
            <a:endParaRPr b="1" sz="2400">
              <a:solidFill>
                <a:schemeClr val="dk1"/>
              </a:solidFill>
              <a:latin typeface="Calibri"/>
              <a:ea typeface="Calibri"/>
              <a:cs typeface="Calibri"/>
              <a:sym typeface="Calibri"/>
            </a:endParaRPr>
          </a:p>
          <a:p>
            <a:pPr indent="0" lvl="0" marL="0" marR="0" rtl="0" algn="ctr">
              <a:spcBef>
                <a:spcPts val="0"/>
              </a:spcBef>
              <a:spcAft>
                <a:spcPts val="0"/>
              </a:spcAft>
              <a:buNone/>
            </a:pPr>
            <a:r>
              <a:rPr b="1" lang="en-US" sz="2400">
                <a:solidFill>
                  <a:schemeClr val="dk1"/>
                </a:solidFill>
                <a:latin typeface="Book Antiqua"/>
                <a:ea typeface="Book Antiqua"/>
                <a:cs typeface="Book Antiqua"/>
                <a:sym typeface="Book Antiqua"/>
              </a:rPr>
              <a:t>Nike retails several products containing animal-based materials, including leather, wool and feathers.</a:t>
            </a:r>
            <a:endParaRPr b="1" sz="2400">
              <a:solidFill>
                <a:schemeClr val="dk1"/>
              </a:solidFill>
              <a:latin typeface="Book Antiqua"/>
              <a:ea typeface="Book Antiqua"/>
              <a:cs typeface="Book Antiqua"/>
              <a:sym typeface="Book Antiqua"/>
            </a:endParaRPr>
          </a:p>
          <a:p>
            <a:pPr indent="0" lvl="0" marL="0" marR="0" rtl="0" algn="ctr">
              <a:spcBef>
                <a:spcPts val="0"/>
              </a:spcBef>
              <a:spcAft>
                <a:spcPts val="0"/>
              </a:spcAft>
              <a:buNone/>
            </a:pPr>
            <a:r>
              <a:t/>
            </a:r>
            <a:endParaRPr b="1" sz="2400">
              <a:solidFill>
                <a:schemeClr val="dk1"/>
              </a:solidFill>
              <a:latin typeface="Book Antiqua"/>
              <a:ea typeface="Book Antiqua"/>
              <a:cs typeface="Book Antiqua"/>
              <a:sym typeface="Book Antiqua"/>
            </a:endParaRPr>
          </a:p>
          <a:p>
            <a:pPr indent="0" lvl="0" marL="0" marR="0" rtl="0" algn="ctr">
              <a:spcBef>
                <a:spcPts val="0"/>
              </a:spcBef>
              <a:spcAft>
                <a:spcPts val="0"/>
              </a:spcAft>
              <a:buNone/>
            </a:pPr>
            <a:r>
              <a:rPr b="1" lang="en-US" sz="3200">
                <a:solidFill>
                  <a:schemeClr val="dk1"/>
                </a:solidFill>
                <a:latin typeface="Calibri"/>
                <a:ea typeface="Calibri"/>
                <a:cs typeface="Calibri"/>
                <a:sym typeface="Calibri"/>
              </a:rPr>
              <a:t>I</a:t>
            </a:r>
            <a:r>
              <a:rPr b="1" lang="en-US" sz="2800">
                <a:solidFill>
                  <a:schemeClr val="dk1"/>
                </a:solidFill>
                <a:latin typeface="Calibri"/>
                <a:ea typeface="Calibri"/>
                <a:cs typeface="Calibri"/>
                <a:sym typeface="Calibri"/>
              </a:rPr>
              <a:t>t takes almost 3,000 litres of water to make one cotton t-shirt.</a:t>
            </a:r>
            <a:endParaRPr b="1" sz="2800">
              <a:solidFill>
                <a:schemeClr val="dk1"/>
              </a:solidFill>
              <a:latin typeface="Calibri"/>
              <a:ea typeface="Calibri"/>
              <a:cs typeface="Calibri"/>
              <a:sym typeface="Calibri"/>
            </a:endParaRPr>
          </a:p>
          <a:p>
            <a:pPr indent="0" lvl="0" marL="0" marR="0" rtl="0" algn="ctr">
              <a:spcBef>
                <a:spcPts val="0"/>
              </a:spcBef>
              <a:spcAft>
                <a:spcPts val="0"/>
              </a:spcAft>
              <a:buNone/>
            </a:pPr>
            <a:r>
              <a:t/>
            </a:r>
            <a:endParaRPr b="1" sz="2400">
              <a:solidFill>
                <a:schemeClr val="dk1"/>
              </a:solidFill>
              <a:latin typeface="Calibri"/>
              <a:ea typeface="Calibri"/>
              <a:cs typeface="Calibri"/>
              <a:sym typeface="Calibri"/>
            </a:endParaRPr>
          </a:p>
          <a:p>
            <a:pPr indent="0" lvl="0" marL="0" marR="0" rtl="0" algn="ctr">
              <a:spcBef>
                <a:spcPts val="0"/>
              </a:spcBef>
              <a:spcAft>
                <a:spcPts val="0"/>
              </a:spcAft>
              <a:buNone/>
            </a:pPr>
            <a:r>
              <a:rPr b="1" lang="en-US" sz="2400">
                <a:solidFill>
                  <a:schemeClr val="dk1"/>
                </a:solidFill>
                <a:latin typeface="Calibri"/>
                <a:ea typeface="Calibri"/>
                <a:cs typeface="Calibri"/>
                <a:sym typeface="Calibri"/>
              </a:rPr>
              <a:t>Greenpeace criticises Nike’s use of hazardous chemicals and polluting waters.</a:t>
            </a:r>
            <a:endParaRPr b="1" sz="2400">
              <a:solidFill>
                <a:schemeClr val="dk1"/>
              </a:solidFill>
              <a:latin typeface="Calibri"/>
              <a:ea typeface="Calibri"/>
              <a:cs typeface="Calibri"/>
              <a:sym typeface="Calibri"/>
            </a:endParaRPr>
          </a:p>
          <a:p>
            <a:pPr indent="0" lvl="0" marL="0" marR="0" rtl="0" algn="ctr">
              <a:spcBef>
                <a:spcPts val="0"/>
              </a:spcBef>
              <a:spcAft>
                <a:spcPts val="0"/>
              </a:spcAft>
              <a:buNone/>
            </a:pPr>
            <a:r>
              <a:t/>
            </a:r>
            <a:endParaRPr b="1" sz="2400">
              <a:solidFill>
                <a:schemeClr val="dk1"/>
              </a:solidFill>
              <a:latin typeface="Calibri"/>
              <a:ea typeface="Calibri"/>
              <a:cs typeface="Calibri"/>
              <a:sym typeface="Calibri"/>
            </a:endParaRPr>
          </a:p>
          <a:p>
            <a:pPr indent="0" lvl="0" marL="0" marR="0" rtl="0" algn="ctr">
              <a:spcBef>
                <a:spcPts val="0"/>
              </a:spcBef>
              <a:spcAft>
                <a:spcPts val="0"/>
              </a:spcAft>
              <a:buNone/>
            </a:pPr>
            <a:r>
              <a:rPr b="1" lang="en-US" sz="2800">
                <a:solidFill>
                  <a:schemeClr val="dk1"/>
                </a:solidFill>
                <a:latin typeface="Federo"/>
                <a:ea typeface="Federo"/>
                <a:cs typeface="Federo"/>
                <a:sym typeface="Federo"/>
              </a:rPr>
              <a:t>Nike uses polyester and is yet to address the issues of microfiber plastic from textiles polluting the ocean.</a:t>
            </a:r>
            <a:endParaRPr/>
          </a:p>
          <a:p>
            <a:pPr indent="0" lvl="0" marL="0" marR="0" rtl="0" algn="l">
              <a:spcBef>
                <a:spcPts val="0"/>
              </a:spcBef>
              <a:spcAft>
                <a:spcPts val="0"/>
              </a:spcAft>
              <a:buNone/>
            </a:pPr>
            <a:r>
              <a:t/>
            </a:r>
            <a:endParaRPr sz="1600">
              <a:solidFill>
                <a:schemeClr val="dk1"/>
              </a:solidFill>
              <a:latin typeface="Calibri"/>
              <a:ea typeface="Calibri"/>
              <a:cs typeface="Calibri"/>
              <a:sym typeface="Calibri"/>
            </a:endParaRPr>
          </a:p>
          <a:p>
            <a:pPr indent="0" lvl="0" marL="0" marR="0" rtl="0" algn="l">
              <a:spcBef>
                <a:spcPts val="0"/>
              </a:spcBef>
              <a:spcAft>
                <a:spcPts val="0"/>
              </a:spcAft>
              <a:buNone/>
            </a:pPr>
            <a:r>
              <a:rPr lang="en-US" sz="1600" u="sng">
                <a:solidFill>
                  <a:schemeClr val="dk1"/>
                </a:solidFill>
                <a:latin typeface="Calibri"/>
                <a:ea typeface="Calibri"/>
                <a:cs typeface="Calibri"/>
                <a:sym typeface="Calibri"/>
                <a:hlinkClick r:id="rId4">
                  <a:extLst>
                    <a:ext uri="{A12FA001-AC4F-418D-AE19-62706E023703}">
                      <ahyp:hlinkClr val="tx"/>
                    </a:ext>
                  </a:extLst>
                </a:hlinkClick>
              </a:rPr>
              <a:t>https://www.ethicalconsumer.org/company-profile/nike-inc\</a:t>
            </a:r>
            <a:r>
              <a:rPr lang="en-US" sz="1600">
                <a:solidFill>
                  <a:schemeClr val="dk1"/>
                </a:solidFill>
                <a:latin typeface="Calibri"/>
                <a:ea typeface="Calibri"/>
                <a:cs typeface="Calibri"/>
                <a:sym typeface="Calibri"/>
              </a:rPr>
              <a:t>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rPr lang="en-US" sz="1600" u="sng">
                <a:solidFill>
                  <a:schemeClr val="dk1"/>
                </a:solidFill>
                <a:latin typeface="Calibri"/>
                <a:ea typeface="Calibri"/>
                <a:cs typeface="Calibri"/>
                <a:sym typeface="Calibri"/>
                <a:hlinkClick r:id="rId5">
                  <a:extLst>
                    <a:ext uri="{A12FA001-AC4F-418D-AE19-62706E023703}">
                      <ahyp:hlinkClr val="tx"/>
                    </a:ext>
                  </a:extLst>
                </a:hlinkClick>
              </a:rPr>
              <a:t>https://goodonyou.eco/how-ethical-is-nike/</a:t>
            </a:r>
            <a:r>
              <a:rPr lang="en-US" sz="1600">
                <a:solidFill>
                  <a:schemeClr val="dk1"/>
                </a:solidFill>
                <a:latin typeface="Calibri"/>
                <a:ea typeface="Calibri"/>
                <a:cs typeface="Calibri"/>
                <a:sym typeface="Calibri"/>
              </a:rPr>
              <a:t>                                                </a:t>
            </a:r>
            <a:r>
              <a:rPr lang="en-US" sz="1600" u="sng">
                <a:solidFill>
                  <a:schemeClr val="dk1"/>
                </a:solidFill>
                <a:latin typeface="Calibri"/>
                <a:ea typeface="Calibri"/>
                <a:cs typeface="Calibri"/>
                <a:sym typeface="Calibri"/>
                <a:hlinkClick r:id="rId6">
                  <a:extLst>
                    <a:ext uri="{A12FA001-AC4F-418D-AE19-62706E023703}">
                      <ahyp:hlinkClr val="tx"/>
                    </a:ext>
                  </a:extLst>
                </a:hlinkClick>
              </a:rPr>
              <a:t>https://www.bbc.co.uk/bitesize/articles/zdrw47h</a:t>
            </a:r>
            <a:r>
              <a:rPr lang="en-US" sz="2800">
                <a:solidFill>
                  <a:schemeClr val="dk1"/>
                </a:solidFill>
                <a:latin typeface="Calibri"/>
                <a:ea typeface="Calibri"/>
                <a:cs typeface="Calibri"/>
                <a:sym typeface="Calibri"/>
              </a:rPr>
              <a:t> </a:t>
            </a:r>
            <a:endParaRPr sz="1800">
              <a:solidFill>
                <a:schemeClr val="dk1"/>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5" name="Shape 195"/>
        <p:cNvGrpSpPr/>
        <p:nvPr/>
      </p:nvGrpSpPr>
      <p:grpSpPr>
        <a:xfrm>
          <a:off x="0" y="0"/>
          <a:ext cx="0" cy="0"/>
          <a:chOff x="0" y="0"/>
          <a:chExt cx="0" cy="0"/>
        </a:xfrm>
      </p:grpSpPr>
      <p:pic>
        <p:nvPicPr>
          <p:cNvPr descr="Shape, square&#10;&#10;Description automatically generated" id="196" name="Google Shape;196;p11"/>
          <p:cNvPicPr preferRelativeResize="0"/>
          <p:nvPr/>
        </p:nvPicPr>
        <p:blipFill rotWithShape="1">
          <a:blip r:embed="rId3">
            <a:alphaModFix/>
          </a:blip>
          <a:srcRect b="0" l="0" r="0" t="0"/>
          <a:stretch/>
        </p:blipFill>
        <p:spPr>
          <a:xfrm>
            <a:off x="0" y="1"/>
            <a:ext cx="2000267" cy="6992932"/>
          </a:xfrm>
          <a:prstGeom prst="rect">
            <a:avLst/>
          </a:prstGeom>
          <a:noFill/>
          <a:ln>
            <a:noFill/>
          </a:ln>
        </p:spPr>
      </p:pic>
      <p:graphicFrame>
        <p:nvGraphicFramePr>
          <p:cNvPr id="197" name="Google Shape;197;p11"/>
          <p:cNvGraphicFramePr/>
          <p:nvPr/>
        </p:nvGraphicFramePr>
        <p:xfrm>
          <a:off x="2299368" y="427789"/>
          <a:ext cx="3000000" cy="3000000"/>
        </p:xfrm>
        <a:graphic>
          <a:graphicData uri="http://schemas.openxmlformats.org/drawingml/2006/table">
            <a:tbl>
              <a:tblPr bandRow="1" firstCol="1" firstRow="1">
                <a:gradFill>
                  <a:gsLst>
                    <a:gs pos="0">
                      <a:srgbClr val="FFDC9B"/>
                    </a:gs>
                    <a:gs pos="50000">
                      <a:srgbClr val="FFD68D"/>
                    </a:gs>
                    <a:gs pos="100000">
                      <a:srgbClr val="FFD478"/>
                    </a:gs>
                  </a:gsLst>
                  <a:lin ang="5400000" scaled="0"/>
                </a:gradFill>
                <a:tableStyleId>{39E0B93E-6B0D-42FF-BDAA-86E9D35ECAD4}</a:tableStyleId>
              </a:tblPr>
              <a:tblGrid>
                <a:gridCol w="4651700"/>
                <a:gridCol w="4653900"/>
              </a:tblGrid>
              <a:tr h="848025">
                <a:tc>
                  <a:txBody>
                    <a:bodyPr/>
                    <a:lstStyle/>
                    <a:p>
                      <a:pPr indent="0" lvl="0" marL="0" marR="0" rtl="0" algn="l">
                        <a:spcBef>
                          <a:spcPts val="0"/>
                        </a:spcBef>
                        <a:spcAft>
                          <a:spcPts val="0"/>
                        </a:spcAft>
                        <a:buNone/>
                      </a:pPr>
                      <a:r>
                        <a:rPr lang="en-US" sz="2400">
                          <a:solidFill>
                            <a:schemeClr val="dk1"/>
                          </a:solidFill>
                        </a:rPr>
                        <a:t>Problems </a:t>
                      </a:r>
                      <a:endParaRPr/>
                    </a:p>
                  </a:txBody>
                  <a:tcPr marT="0" marB="0" marR="68575" marL="68575"/>
                </a:tc>
                <a:tc>
                  <a:txBody>
                    <a:bodyPr/>
                    <a:lstStyle/>
                    <a:p>
                      <a:pPr indent="0" lvl="0" marL="0" marR="0" rtl="0" algn="l">
                        <a:spcBef>
                          <a:spcPts val="0"/>
                        </a:spcBef>
                        <a:spcAft>
                          <a:spcPts val="0"/>
                        </a:spcAft>
                        <a:buNone/>
                      </a:pPr>
                      <a:r>
                        <a:rPr lang="en-US" sz="2400">
                          <a:solidFill>
                            <a:schemeClr val="dk1"/>
                          </a:solidFill>
                        </a:rPr>
                        <a:t>Solutions</a:t>
                      </a:r>
                      <a:endParaRPr/>
                    </a:p>
                  </a:txBody>
                  <a:tcPr marT="0" marB="0" marR="68575" marL="68575"/>
                </a:tc>
              </a:tr>
              <a:tr h="1544050">
                <a:tc>
                  <a:txBody>
                    <a:bodyPr/>
                    <a:lstStyle/>
                    <a:p>
                      <a:pPr indent="0" lvl="0" marL="0" marR="0" rtl="0" algn="l">
                        <a:spcBef>
                          <a:spcPts val="0"/>
                        </a:spcBef>
                        <a:spcAft>
                          <a:spcPts val="0"/>
                        </a:spcAft>
                        <a:buNone/>
                      </a:pPr>
                      <a:r>
                        <a:rPr lang="en-US" sz="2400">
                          <a:solidFill>
                            <a:schemeClr val="dk1"/>
                          </a:solidFill>
                        </a:rPr>
                        <a:t>Nike uses leather, which uses harmful chemicals.</a:t>
                      </a:r>
                      <a:endParaRPr/>
                    </a:p>
                  </a:txBody>
                  <a:tcPr marT="0" marB="0" marR="68575" marL="68575"/>
                </a:tc>
                <a:tc>
                  <a:txBody>
                    <a:bodyPr/>
                    <a:lstStyle/>
                    <a:p>
                      <a:pPr indent="0" lvl="0" marL="0" marR="0" rtl="0" algn="l">
                        <a:spcBef>
                          <a:spcPts val="0"/>
                        </a:spcBef>
                        <a:spcAft>
                          <a:spcPts val="0"/>
                        </a:spcAft>
                        <a:buNone/>
                      </a:pPr>
                      <a:r>
                        <a:rPr lang="en-US" sz="2400">
                          <a:solidFill>
                            <a:schemeClr val="dk1"/>
                          </a:solidFill>
                        </a:rPr>
                        <a:t>Nike could use ‘desserto’ instead, a plant-based leather made from a cactus.</a:t>
                      </a:r>
                      <a:endParaRPr/>
                    </a:p>
                  </a:txBody>
                  <a:tcPr marT="0" marB="0" marR="68575" marL="68575"/>
                </a:tc>
              </a:tr>
              <a:tr h="1490475">
                <a:tc>
                  <a:txBody>
                    <a:bodyPr/>
                    <a:lstStyle/>
                    <a:p>
                      <a:pPr indent="0" lvl="0" marL="0" marR="0" rtl="0" algn="l">
                        <a:spcBef>
                          <a:spcPts val="0"/>
                        </a:spcBef>
                        <a:spcAft>
                          <a:spcPts val="0"/>
                        </a:spcAft>
                        <a:buNone/>
                      </a:pPr>
                      <a:r>
                        <a:rPr lang="en-US" sz="2400">
                          <a:solidFill>
                            <a:schemeClr val="dk1"/>
                          </a:solidFill>
                        </a:rPr>
                        <a:t>Nike uses polyester, which pollutes the ocean.</a:t>
                      </a:r>
                      <a:endParaRPr/>
                    </a:p>
                  </a:txBody>
                  <a:tcPr marT="0" marB="0" marR="68575" marL="68575"/>
                </a:tc>
                <a:tc>
                  <a:txBody>
                    <a:bodyPr/>
                    <a:lstStyle/>
                    <a:p>
                      <a:pPr indent="0" lvl="0" marL="0" marR="0" rtl="0" algn="l">
                        <a:spcBef>
                          <a:spcPts val="0"/>
                        </a:spcBef>
                        <a:spcAft>
                          <a:spcPts val="0"/>
                        </a:spcAft>
                        <a:buNone/>
                      </a:pPr>
                      <a:r>
                        <a:rPr lang="en-US" sz="2400">
                          <a:solidFill>
                            <a:schemeClr val="dk1"/>
                          </a:solidFill>
                        </a:rPr>
                        <a:t>Nike could use recycled plastic to avoid it getting dumped into the ocean.</a:t>
                      </a:r>
                      <a:endParaRPr/>
                    </a:p>
                  </a:txBody>
                  <a:tcPr marT="0" marB="0" marR="68575" marL="68575"/>
                </a:tc>
              </a:tr>
              <a:tr h="1490475">
                <a:tc>
                  <a:txBody>
                    <a:bodyPr/>
                    <a:lstStyle/>
                    <a:p>
                      <a:pPr indent="0" lvl="0" marL="0" marR="0" rtl="0" algn="l">
                        <a:spcBef>
                          <a:spcPts val="0"/>
                        </a:spcBef>
                        <a:spcAft>
                          <a:spcPts val="0"/>
                        </a:spcAft>
                        <a:buNone/>
                      </a:pPr>
                      <a:r>
                        <a:rPr lang="en-US" sz="2400">
                          <a:solidFill>
                            <a:schemeClr val="dk1"/>
                          </a:solidFill>
                        </a:rPr>
                        <a:t>Nike uses regular cotton, which takes 3000 litres to make one cotton shirt</a:t>
                      </a:r>
                      <a:endParaRPr/>
                    </a:p>
                  </a:txBody>
                  <a:tcPr marT="0" marB="0" marR="68575" marL="68575"/>
                </a:tc>
                <a:tc>
                  <a:txBody>
                    <a:bodyPr/>
                    <a:lstStyle/>
                    <a:p>
                      <a:pPr indent="0" lvl="0" marL="0" marR="0" rtl="0" algn="l">
                        <a:spcBef>
                          <a:spcPts val="0"/>
                        </a:spcBef>
                        <a:spcAft>
                          <a:spcPts val="0"/>
                        </a:spcAft>
                        <a:buNone/>
                      </a:pPr>
                      <a:r>
                        <a:rPr lang="en-US" sz="2400">
                          <a:solidFill>
                            <a:schemeClr val="dk1"/>
                          </a:solidFill>
                        </a:rPr>
                        <a:t>Nike can use more organic cotton, as it uses less water than regular cotton.</a:t>
                      </a:r>
                      <a:endParaRPr/>
                    </a:p>
                  </a:txBody>
                  <a:tcPr marT="0" marB="0" marR="68575" marL="68575"/>
                </a:tc>
              </a:tr>
            </a:tbl>
          </a:graphicData>
        </a:graphic>
      </p:graphicFrame>
      <p:sp>
        <p:nvSpPr>
          <p:cNvPr id="198" name="Google Shape;198;p11"/>
          <p:cNvSpPr txBox="1"/>
          <p:nvPr/>
        </p:nvSpPr>
        <p:spPr>
          <a:xfrm>
            <a:off x="4724400" y="3200400"/>
            <a:ext cx="274320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2" name="Shape 202"/>
        <p:cNvGrpSpPr/>
        <p:nvPr/>
      </p:nvGrpSpPr>
      <p:grpSpPr>
        <a:xfrm>
          <a:off x="0" y="0"/>
          <a:ext cx="0" cy="0"/>
          <a:chOff x="0" y="0"/>
          <a:chExt cx="0" cy="0"/>
        </a:xfrm>
      </p:grpSpPr>
      <p:pic>
        <p:nvPicPr>
          <p:cNvPr id="203" name="Google Shape;203;p12"/>
          <p:cNvPicPr preferRelativeResize="0"/>
          <p:nvPr/>
        </p:nvPicPr>
        <p:blipFill rotWithShape="1">
          <a:blip r:embed="rId3">
            <a:alphaModFix/>
          </a:blip>
          <a:srcRect b="0" l="0" r="0" t="0"/>
          <a:stretch/>
        </p:blipFill>
        <p:spPr>
          <a:xfrm>
            <a:off x="0" y="1"/>
            <a:ext cx="2000267" cy="6992932"/>
          </a:xfrm>
          <a:prstGeom prst="rect">
            <a:avLst/>
          </a:prstGeom>
          <a:noFill/>
          <a:ln>
            <a:noFill/>
          </a:ln>
        </p:spPr>
      </p:pic>
      <p:sp>
        <p:nvSpPr>
          <p:cNvPr id="204" name="Google Shape;204;p12"/>
          <p:cNvSpPr txBox="1"/>
          <p:nvPr/>
        </p:nvSpPr>
        <p:spPr>
          <a:xfrm>
            <a:off x="3077729" y="2266"/>
            <a:ext cx="8179683" cy="147732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b="1" sz="1800">
              <a:solidFill>
                <a:schemeClr val="dk1"/>
              </a:solidFill>
              <a:latin typeface="Calibri"/>
              <a:ea typeface="Calibri"/>
              <a:cs typeface="Calibri"/>
              <a:sym typeface="Calibri"/>
            </a:endParaRPr>
          </a:p>
          <a:p>
            <a:pPr indent="0" lvl="0" marL="0" marR="0" rtl="0" algn="ctr">
              <a:spcBef>
                <a:spcPts val="0"/>
              </a:spcBef>
              <a:spcAft>
                <a:spcPts val="0"/>
              </a:spcAft>
              <a:buNone/>
            </a:pPr>
            <a:r>
              <a:rPr b="1" lang="en-US" sz="3200" u="sng">
                <a:solidFill>
                  <a:schemeClr val="dk1"/>
                </a:solidFill>
                <a:latin typeface="Calibri"/>
                <a:ea typeface="Calibri"/>
                <a:cs typeface="Calibri"/>
                <a:sym typeface="Calibri"/>
              </a:rPr>
              <a:t>Lesson Two: Experimenting with Natural Dyes</a:t>
            </a:r>
            <a:endParaRPr b="1" sz="32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2000">
              <a:solidFill>
                <a:schemeClr val="dk1"/>
              </a:solidFill>
              <a:latin typeface="Calibri"/>
              <a:ea typeface="Calibri"/>
              <a:cs typeface="Calibri"/>
              <a:sym typeface="Calibri"/>
            </a:endParaRPr>
          </a:p>
          <a:p>
            <a:pPr indent="0" lvl="0" marL="0" marR="0" rtl="0" algn="l">
              <a:spcBef>
                <a:spcPts val="0"/>
              </a:spcBef>
              <a:spcAft>
                <a:spcPts val="0"/>
              </a:spcAft>
              <a:buNone/>
            </a:pPr>
            <a:r>
              <a:t/>
            </a:r>
            <a:endParaRPr b="1" sz="2000">
              <a:solidFill>
                <a:schemeClr val="dk1"/>
              </a:solidFill>
              <a:latin typeface="Calibri"/>
              <a:ea typeface="Calibri"/>
              <a:cs typeface="Calibri"/>
              <a:sym typeface="Calibri"/>
            </a:endParaRPr>
          </a:p>
        </p:txBody>
      </p:sp>
      <p:sp>
        <p:nvSpPr>
          <p:cNvPr id="205" name="Google Shape;205;p12"/>
          <p:cNvSpPr txBox="1"/>
          <p:nvPr/>
        </p:nvSpPr>
        <p:spPr>
          <a:xfrm>
            <a:off x="8355417" y="1548890"/>
            <a:ext cx="4082139" cy="169277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400" u="sng">
                <a:solidFill>
                  <a:schemeClr val="dk1"/>
                </a:solidFill>
                <a:latin typeface="Calibri"/>
                <a:ea typeface="Calibri"/>
                <a:cs typeface="Calibri"/>
                <a:sym typeface="Calibri"/>
              </a:rPr>
              <a:t>Learning Outcomes</a:t>
            </a:r>
            <a:endParaRPr/>
          </a:p>
          <a:p>
            <a:pPr indent="-285750" lvl="0" marL="285750" marR="0" rtl="0" algn="l">
              <a:spcBef>
                <a:spcPts val="0"/>
              </a:spcBef>
              <a:spcAft>
                <a:spcPts val="0"/>
              </a:spcAft>
              <a:buClr>
                <a:schemeClr val="dk1"/>
              </a:buClr>
              <a:buSzPts val="2000"/>
              <a:buFont typeface="Arial"/>
              <a:buChar char="•"/>
            </a:pPr>
            <a:r>
              <a:rPr lang="en-US" sz="2000">
                <a:solidFill>
                  <a:schemeClr val="dk1"/>
                </a:solidFill>
                <a:latin typeface="Calibri"/>
                <a:ea typeface="Calibri"/>
                <a:cs typeface="Calibri"/>
                <a:sym typeface="Calibri"/>
              </a:rPr>
              <a:t>Justify Opinion</a:t>
            </a:r>
            <a:endParaRPr/>
          </a:p>
          <a:p>
            <a:pPr indent="-285750" lvl="0" marL="285750" marR="0" rtl="0" algn="l">
              <a:spcBef>
                <a:spcPts val="0"/>
              </a:spcBef>
              <a:spcAft>
                <a:spcPts val="0"/>
              </a:spcAft>
              <a:buClr>
                <a:schemeClr val="dk1"/>
              </a:buClr>
              <a:buSzPts val="2000"/>
              <a:buFont typeface="Arial"/>
              <a:buChar char="•"/>
            </a:pPr>
            <a:r>
              <a:rPr lang="en-US" sz="2000">
                <a:solidFill>
                  <a:schemeClr val="dk1"/>
                </a:solidFill>
                <a:latin typeface="Calibri"/>
                <a:ea typeface="Calibri"/>
                <a:cs typeface="Calibri"/>
                <a:sym typeface="Calibri"/>
              </a:rPr>
              <a:t>Develop New Understanding</a:t>
            </a:r>
            <a:endParaRPr/>
          </a:p>
          <a:p>
            <a:pPr indent="-285750" lvl="0" marL="285750" marR="0" rtl="0" algn="l">
              <a:spcBef>
                <a:spcPts val="0"/>
              </a:spcBef>
              <a:spcAft>
                <a:spcPts val="0"/>
              </a:spcAft>
              <a:buClr>
                <a:schemeClr val="dk1"/>
              </a:buClr>
              <a:buSzPts val="2000"/>
              <a:buFont typeface="Arial"/>
              <a:buChar char="•"/>
            </a:pPr>
            <a:r>
              <a:rPr lang="en-US" sz="2000">
                <a:solidFill>
                  <a:schemeClr val="dk1"/>
                </a:solidFill>
                <a:latin typeface="Calibri"/>
                <a:ea typeface="Calibri"/>
                <a:cs typeface="Calibri"/>
                <a:sym typeface="Calibri"/>
              </a:rPr>
              <a:t>Investigate Products</a:t>
            </a:r>
            <a:endParaRPr/>
          </a:p>
          <a:p>
            <a:pPr indent="-285750" lvl="0" marL="285750" marR="0" rtl="0" algn="l">
              <a:spcBef>
                <a:spcPts val="0"/>
              </a:spcBef>
              <a:spcAft>
                <a:spcPts val="0"/>
              </a:spcAft>
              <a:buClr>
                <a:schemeClr val="dk1"/>
              </a:buClr>
              <a:buSzPts val="2000"/>
              <a:buFont typeface="Arial"/>
              <a:buChar char="•"/>
            </a:pPr>
            <a:r>
              <a:rPr lang="en-US" sz="2000">
                <a:solidFill>
                  <a:schemeClr val="dk1"/>
                </a:solidFill>
                <a:latin typeface="Calibri"/>
                <a:ea typeface="Calibri"/>
                <a:cs typeface="Calibri"/>
                <a:sym typeface="Calibri"/>
              </a:rPr>
              <a:t>Evaluate Effectiveness</a:t>
            </a:r>
            <a:endParaRPr/>
          </a:p>
        </p:txBody>
      </p:sp>
      <p:sp>
        <p:nvSpPr>
          <p:cNvPr id="206" name="Google Shape;206;p12"/>
          <p:cNvSpPr txBox="1"/>
          <p:nvPr/>
        </p:nvSpPr>
        <p:spPr>
          <a:xfrm>
            <a:off x="5313246" y="1130531"/>
            <a:ext cx="2703161" cy="169277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400" u="sng">
                <a:solidFill>
                  <a:schemeClr val="dk1"/>
                </a:solidFill>
                <a:latin typeface="Calibri"/>
                <a:ea typeface="Calibri"/>
                <a:cs typeface="Calibri"/>
                <a:sym typeface="Calibri"/>
              </a:rPr>
              <a:t>Learning Objective</a:t>
            </a:r>
            <a:endParaRPr/>
          </a:p>
          <a:p>
            <a:pPr indent="0" lvl="0" marL="0" marR="0" rtl="0" algn="l">
              <a:spcBef>
                <a:spcPts val="0"/>
              </a:spcBef>
              <a:spcAft>
                <a:spcPts val="0"/>
              </a:spcAft>
              <a:buNone/>
            </a:pPr>
            <a:r>
              <a:rPr lang="en-US" sz="2000">
                <a:solidFill>
                  <a:schemeClr val="dk1"/>
                </a:solidFill>
                <a:latin typeface="Calibri"/>
                <a:ea typeface="Calibri"/>
                <a:cs typeface="Calibri"/>
                <a:sym typeface="Calibri"/>
              </a:rPr>
              <a:t>Understand how natural dyes can be used and how their effectiveness differs. </a:t>
            </a:r>
            <a:endParaRPr/>
          </a:p>
        </p:txBody>
      </p:sp>
      <p:sp>
        <p:nvSpPr>
          <p:cNvPr id="207" name="Google Shape;207;p12"/>
          <p:cNvSpPr txBox="1"/>
          <p:nvPr/>
        </p:nvSpPr>
        <p:spPr>
          <a:xfrm>
            <a:off x="2143141" y="3192730"/>
            <a:ext cx="10048858" cy="383592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400" u="sng">
                <a:solidFill>
                  <a:schemeClr val="dk1"/>
                </a:solidFill>
                <a:latin typeface="Calibri"/>
                <a:ea typeface="Calibri"/>
                <a:cs typeface="Calibri"/>
                <a:sym typeface="Calibri"/>
              </a:rPr>
              <a:t>Lesson Outline </a:t>
            </a:r>
            <a:endParaRPr/>
          </a:p>
          <a:p>
            <a:pPr indent="-342900" lvl="0" marL="342900" marR="0" rtl="0" algn="l">
              <a:lnSpc>
                <a:spcPct val="107000"/>
              </a:lnSpc>
              <a:spcBef>
                <a:spcPts val="0"/>
              </a:spcBef>
              <a:spcAft>
                <a:spcPts val="0"/>
              </a:spcAft>
              <a:buClr>
                <a:schemeClr val="dk1"/>
              </a:buClr>
              <a:buSzPts val="2000"/>
              <a:buFont typeface="Noto Sans Symbols"/>
              <a:buChar char="∙"/>
            </a:pPr>
            <a:r>
              <a:rPr lang="en-US" sz="2000">
                <a:solidFill>
                  <a:schemeClr val="dk1"/>
                </a:solidFill>
                <a:latin typeface="Calibri"/>
                <a:ea typeface="Calibri"/>
                <a:cs typeface="Calibri"/>
                <a:sym typeface="Calibri"/>
              </a:rPr>
              <a:t>Discuss the pupil’s favourite item of clothing, and have them justify this opinion.</a:t>
            </a:r>
            <a:endParaRPr/>
          </a:p>
          <a:p>
            <a:pPr indent="-342900" lvl="0" marL="342900" marR="0" rtl="0" algn="l">
              <a:lnSpc>
                <a:spcPct val="107000"/>
              </a:lnSpc>
              <a:spcBef>
                <a:spcPts val="0"/>
              </a:spcBef>
              <a:spcAft>
                <a:spcPts val="0"/>
              </a:spcAft>
              <a:buClr>
                <a:schemeClr val="dk1"/>
              </a:buClr>
              <a:buSzPts val="2000"/>
              <a:buFont typeface="Noto Sans Symbols"/>
              <a:buChar char="∙"/>
            </a:pPr>
            <a:r>
              <a:rPr lang="en-US" sz="2000">
                <a:solidFill>
                  <a:schemeClr val="dk1"/>
                </a:solidFill>
                <a:latin typeface="Calibri"/>
                <a:ea typeface="Calibri"/>
                <a:cs typeface="Calibri"/>
                <a:sym typeface="Calibri"/>
              </a:rPr>
              <a:t>Provide age-appropriate facts to explain how fabrics are dyed.</a:t>
            </a:r>
            <a:endParaRPr/>
          </a:p>
          <a:p>
            <a:pPr indent="-342900" lvl="0" marL="342900" marR="0" rtl="0" algn="l">
              <a:lnSpc>
                <a:spcPct val="107000"/>
              </a:lnSpc>
              <a:spcBef>
                <a:spcPts val="0"/>
              </a:spcBef>
              <a:spcAft>
                <a:spcPts val="0"/>
              </a:spcAft>
              <a:buClr>
                <a:schemeClr val="dk1"/>
              </a:buClr>
              <a:buSzPts val="2000"/>
              <a:buFont typeface="Noto Sans Symbols"/>
              <a:buChar char="∙"/>
            </a:pPr>
            <a:r>
              <a:rPr lang="en-US" sz="2000">
                <a:solidFill>
                  <a:schemeClr val="dk1"/>
                </a:solidFill>
                <a:latin typeface="Calibri"/>
                <a:ea typeface="Calibri"/>
                <a:cs typeface="Calibri"/>
                <a:sym typeface="Calibri"/>
              </a:rPr>
              <a:t>Discuss the fact that some foods can be used to make natural dyes.</a:t>
            </a:r>
            <a:endParaRPr/>
          </a:p>
          <a:p>
            <a:pPr indent="-342900" lvl="0" marL="342900" marR="0" rtl="0" algn="l">
              <a:lnSpc>
                <a:spcPct val="107000"/>
              </a:lnSpc>
              <a:spcBef>
                <a:spcPts val="0"/>
              </a:spcBef>
              <a:spcAft>
                <a:spcPts val="0"/>
              </a:spcAft>
              <a:buClr>
                <a:schemeClr val="dk1"/>
              </a:buClr>
              <a:buSzPts val="2000"/>
              <a:buFont typeface="Noto Sans Symbols"/>
              <a:buChar char="∙"/>
            </a:pPr>
            <a:r>
              <a:rPr lang="en-US" sz="2000">
                <a:solidFill>
                  <a:schemeClr val="dk1"/>
                </a:solidFill>
                <a:latin typeface="Calibri"/>
                <a:ea typeface="Calibri"/>
                <a:cs typeface="Calibri"/>
                <a:sym typeface="Calibri"/>
              </a:rPr>
              <a:t>Ask the pupil what items they think would be able to dye clothing.</a:t>
            </a:r>
            <a:endParaRPr/>
          </a:p>
          <a:p>
            <a:pPr indent="-342900" lvl="0" marL="342900" marR="0" rtl="0" algn="l">
              <a:lnSpc>
                <a:spcPct val="107000"/>
              </a:lnSpc>
              <a:spcBef>
                <a:spcPts val="0"/>
              </a:spcBef>
              <a:spcAft>
                <a:spcPts val="0"/>
              </a:spcAft>
              <a:buClr>
                <a:schemeClr val="dk1"/>
              </a:buClr>
              <a:buSzPts val="2000"/>
              <a:buFont typeface="Noto Sans Symbols"/>
              <a:buChar char="∙"/>
            </a:pPr>
            <a:r>
              <a:rPr lang="en-US" sz="2000">
                <a:solidFill>
                  <a:schemeClr val="dk1"/>
                </a:solidFill>
                <a:latin typeface="Calibri"/>
                <a:ea typeface="Calibri"/>
                <a:cs typeface="Calibri"/>
                <a:sym typeface="Calibri"/>
              </a:rPr>
              <a:t>Show them the examples of products that can create natural dyes.</a:t>
            </a:r>
            <a:endParaRPr/>
          </a:p>
          <a:p>
            <a:pPr indent="-342900" lvl="0" marL="342900" marR="0" rtl="0" algn="l">
              <a:lnSpc>
                <a:spcPct val="107000"/>
              </a:lnSpc>
              <a:spcBef>
                <a:spcPts val="0"/>
              </a:spcBef>
              <a:spcAft>
                <a:spcPts val="0"/>
              </a:spcAft>
              <a:buClr>
                <a:schemeClr val="dk1"/>
              </a:buClr>
              <a:buSzPts val="2000"/>
              <a:buFont typeface="Noto Sans Symbols"/>
              <a:buChar char="∙"/>
            </a:pPr>
            <a:r>
              <a:rPr lang="en-US" sz="2000">
                <a:solidFill>
                  <a:schemeClr val="dk1"/>
                </a:solidFill>
                <a:latin typeface="Calibri"/>
                <a:ea typeface="Calibri"/>
                <a:cs typeface="Calibri"/>
                <a:sym typeface="Calibri"/>
              </a:rPr>
              <a:t>Model using a product to create a natural dye/paint.</a:t>
            </a:r>
            <a:endParaRPr/>
          </a:p>
          <a:p>
            <a:pPr indent="-342900" lvl="0" marL="342900" marR="0" rtl="0" algn="l">
              <a:lnSpc>
                <a:spcPct val="107000"/>
              </a:lnSpc>
              <a:spcBef>
                <a:spcPts val="0"/>
              </a:spcBef>
              <a:spcAft>
                <a:spcPts val="0"/>
              </a:spcAft>
              <a:buClr>
                <a:schemeClr val="dk1"/>
              </a:buClr>
              <a:buSzPts val="2000"/>
              <a:buFont typeface="Noto Sans Symbols"/>
              <a:buChar char="∙"/>
            </a:pPr>
            <a:r>
              <a:rPr lang="en-US" sz="2000">
                <a:solidFill>
                  <a:schemeClr val="dk1"/>
                </a:solidFill>
                <a:latin typeface="Calibri"/>
                <a:ea typeface="Calibri"/>
                <a:cs typeface="Calibri"/>
                <a:sym typeface="Calibri"/>
              </a:rPr>
              <a:t>Allow the pupils to experiment in groups by using the range of products to create natural dyes and evaluate the effectiveness of the items.</a:t>
            </a:r>
            <a:endParaRPr/>
          </a:p>
          <a:p>
            <a:pPr indent="-342900" lvl="0" marL="342900" marR="0" rtl="0" algn="l">
              <a:lnSpc>
                <a:spcPct val="107000"/>
              </a:lnSpc>
              <a:spcBef>
                <a:spcPts val="0"/>
              </a:spcBef>
              <a:spcAft>
                <a:spcPts val="0"/>
              </a:spcAft>
              <a:buClr>
                <a:schemeClr val="dk1"/>
              </a:buClr>
              <a:buSzPts val="2000"/>
              <a:buFont typeface="Noto Sans Symbols"/>
              <a:buChar char="∙"/>
            </a:pPr>
            <a:r>
              <a:rPr lang="en-US" sz="2000">
                <a:solidFill>
                  <a:schemeClr val="dk1"/>
                </a:solidFill>
                <a:latin typeface="Calibri"/>
                <a:ea typeface="Calibri"/>
                <a:cs typeface="Calibri"/>
                <a:sym typeface="Calibri"/>
              </a:rPr>
              <a:t>Give out print outs that provide instructions on how to dye clothes.</a:t>
            </a:r>
            <a:endParaRPr/>
          </a:p>
          <a:p>
            <a:pPr indent="-215900" lvl="0" marL="342900" marR="0" rtl="0" algn="l">
              <a:spcBef>
                <a:spcPts val="800"/>
              </a:spcBef>
              <a:spcAft>
                <a:spcPts val="0"/>
              </a:spcAft>
              <a:buClr>
                <a:schemeClr val="dk1"/>
              </a:buClr>
              <a:buSzPts val="2000"/>
              <a:buFont typeface="Arial"/>
              <a:buNone/>
            </a:pPr>
            <a:r>
              <a:t/>
            </a:r>
            <a:endParaRPr b="1" sz="2000" u="sng">
              <a:solidFill>
                <a:schemeClr val="dk1"/>
              </a:solidFill>
              <a:latin typeface="Calibri"/>
              <a:ea typeface="Calibri"/>
              <a:cs typeface="Calibri"/>
              <a:sym typeface="Calibri"/>
            </a:endParaRPr>
          </a:p>
        </p:txBody>
      </p:sp>
      <p:pic>
        <p:nvPicPr>
          <p:cNvPr descr="Image result for Rainbow Bright Clothes" id="208" name="Google Shape;208;p12"/>
          <p:cNvPicPr preferRelativeResize="0"/>
          <p:nvPr/>
        </p:nvPicPr>
        <p:blipFill rotWithShape="1">
          <a:blip r:embed="rId4">
            <a:alphaModFix/>
          </a:blip>
          <a:srcRect b="0" l="0" r="0" t="0"/>
          <a:stretch/>
        </p:blipFill>
        <p:spPr>
          <a:xfrm>
            <a:off x="2399710" y="994635"/>
            <a:ext cx="2574526" cy="2128799"/>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2" name="Shape 212"/>
        <p:cNvGrpSpPr/>
        <p:nvPr/>
      </p:nvGrpSpPr>
      <p:grpSpPr>
        <a:xfrm>
          <a:off x="0" y="0"/>
          <a:ext cx="0" cy="0"/>
          <a:chOff x="0" y="0"/>
          <a:chExt cx="0" cy="0"/>
        </a:xfrm>
      </p:grpSpPr>
      <p:pic>
        <p:nvPicPr>
          <p:cNvPr id="213" name="Google Shape;213;p13"/>
          <p:cNvPicPr preferRelativeResize="0"/>
          <p:nvPr/>
        </p:nvPicPr>
        <p:blipFill rotWithShape="1">
          <a:blip r:embed="rId3">
            <a:alphaModFix/>
          </a:blip>
          <a:srcRect b="0" l="0" r="0" t="0"/>
          <a:stretch/>
        </p:blipFill>
        <p:spPr>
          <a:xfrm>
            <a:off x="0" y="1"/>
            <a:ext cx="2000267" cy="6992932"/>
          </a:xfrm>
          <a:prstGeom prst="rect">
            <a:avLst/>
          </a:prstGeom>
          <a:noFill/>
          <a:ln>
            <a:noFill/>
          </a:ln>
        </p:spPr>
      </p:pic>
      <p:sp>
        <p:nvSpPr>
          <p:cNvPr id="214" name="Google Shape;214;p13"/>
          <p:cNvSpPr txBox="1"/>
          <p:nvPr/>
        </p:nvSpPr>
        <p:spPr>
          <a:xfrm>
            <a:off x="2143142" y="48063"/>
            <a:ext cx="8179683" cy="98488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b="1" sz="18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2000">
              <a:solidFill>
                <a:schemeClr val="dk1"/>
              </a:solidFill>
              <a:latin typeface="Calibri"/>
              <a:ea typeface="Calibri"/>
              <a:cs typeface="Calibri"/>
              <a:sym typeface="Calibri"/>
            </a:endParaRPr>
          </a:p>
          <a:p>
            <a:pPr indent="0" lvl="0" marL="0" marR="0" rtl="0" algn="l">
              <a:spcBef>
                <a:spcPts val="0"/>
              </a:spcBef>
              <a:spcAft>
                <a:spcPts val="0"/>
              </a:spcAft>
              <a:buNone/>
            </a:pPr>
            <a:r>
              <a:t/>
            </a:r>
            <a:endParaRPr b="1" sz="2000">
              <a:solidFill>
                <a:schemeClr val="dk1"/>
              </a:solidFill>
              <a:latin typeface="Calibri"/>
              <a:ea typeface="Calibri"/>
              <a:cs typeface="Calibri"/>
              <a:sym typeface="Calibri"/>
            </a:endParaRPr>
          </a:p>
        </p:txBody>
      </p:sp>
      <p:sp>
        <p:nvSpPr>
          <p:cNvPr id="215" name="Google Shape;215;p13"/>
          <p:cNvSpPr txBox="1"/>
          <p:nvPr/>
        </p:nvSpPr>
        <p:spPr>
          <a:xfrm>
            <a:off x="2223040" y="312775"/>
            <a:ext cx="9819120" cy="2759602"/>
          </a:xfrm>
          <a:prstGeom prst="rect">
            <a:avLst/>
          </a:prstGeom>
          <a:noFill/>
          <a:ln>
            <a:noFill/>
          </a:ln>
        </p:spPr>
        <p:txBody>
          <a:bodyPr anchorCtr="0" anchor="t" bIns="45700" lIns="91425" spcFirstLastPara="1" rIns="91425" wrap="square" tIns="45700">
            <a:spAutoFit/>
          </a:bodyPr>
          <a:lstStyle/>
          <a:p>
            <a:pPr indent="0" lvl="0" marL="0" marR="0" rtl="0" algn="ctr">
              <a:lnSpc>
                <a:spcPct val="107000"/>
              </a:lnSpc>
              <a:spcBef>
                <a:spcPts val="0"/>
              </a:spcBef>
              <a:spcAft>
                <a:spcPts val="0"/>
              </a:spcAft>
              <a:buNone/>
            </a:pPr>
            <a:r>
              <a:rPr b="1" lang="en-US" sz="1800" u="sng">
                <a:solidFill>
                  <a:schemeClr val="dk1"/>
                </a:solidFill>
                <a:latin typeface="Calibri"/>
                <a:ea typeface="Calibri"/>
                <a:cs typeface="Calibri"/>
                <a:sym typeface="Calibri"/>
              </a:rPr>
              <a:t>Piece of coloured clothing</a:t>
            </a:r>
            <a:endParaRPr/>
          </a:p>
          <a:p>
            <a:pPr indent="0" lvl="0" marL="0" marR="0" rtl="0" algn="l">
              <a:lnSpc>
                <a:spcPct val="107000"/>
              </a:lnSpc>
              <a:spcBef>
                <a:spcPts val="0"/>
              </a:spcBef>
              <a:spcAft>
                <a:spcPts val="0"/>
              </a:spcAft>
              <a:buNone/>
            </a:pPr>
            <a:r>
              <a:rPr b="1" lang="en-US" sz="1800" u="sng">
                <a:solidFill>
                  <a:srgbClr val="002060"/>
                </a:solidFill>
                <a:latin typeface="Calibri"/>
                <a:ea typeface="Calibri"/>
                <a:cs typeface="Calibri"/>
                <a:sym typeface="Calibri"/>
              </a:rPr>
              <a:t>Blueberries</a:t>
            </a:r>
            <a:endParaRPr/>
          </a:p>
          <a:p>
            <a:pPr indent="0" lvl="0" marL="0" marR="0" rtl="0" algn="ctr">
              <a:lnSpc>
                <a:spcPct val="107000"/>
              </a:lnSpc>
              <a:spcBef>
                <a:spcPts val="0"/>
              </a:spcBef>
              <a:spcAft>
                <a:spcPts val="0"/>
              </a:spcAft>
              <a:buNone/>
            </a:pPr>
            <a:r>
              <a:rPr b="1" lang="en-US" sz="1800" u="sng">
                <a:solidFill>
                  <a:srgbClr val="C55A11"/>
                </a:solidFill>
                <a:latin typeface="Calibri"/>
                <a:ea typeface="Calibri"/>
                <a:cs typeface="Calibri"/>
                <a:sym typeface="Calibri"/>
              </a:rPr>
              <a:t>Tea Bags</a:t>
            </a:r>
            <a:endParaRPr/>
          </a:p>
          <a:p>
            <a:pPr indent="0" lvl="0" marL="0" marR="0" rtl="0" algn="l">
              <a:lnSpc>
                <a:spcPct val="107000"/>
              </a:lnSpc>
              <a:spcBef>
                <a:spcPts val="0"/>
              </a:spcBef>
              <a:spcAft>
                <a:spcPts val="0"/>
              </a:spcAft>
              <a:buNone/>
            </a:pPr>
            <a:r>
              <a:rPr b="1" lang="en-US" sz="1800" u="sng">
                <a:solidFill>
                  <a:srgbClr val="7030A0"/>
                </a:solidFill>
                <a:latin typeface="Calibri"/>
                <a:ea typeface="Calibri"/>
                <a:cs typeface="Calibri"/>
                <a:sym typeface="Calibri"/>
              </a:rPr>
              <a:t>Red Cabbage</a:t>
            </a:r>
            <a:endParaRPr/>
          </a:p>
          <a:p>
            <a:pPr indent="0" lvl="0" marL="0" marR="0" rtl="0" algn="ctr">
              <a:lnSpc>
                <a:spcPct val="107000"/>
              </a:lnSpc>
              <a:spcBef>
                <a:spcPts val="0"/>
              </a:spcBef>
              <a:spcAft>
                <a:spcPts val="0"/>
              </a:spcAft>
              <a:buNone/>
            </a:pPr>
            <a:r>
              <a:rPr b="1" lang="en-US" sz="1800" u="sng">
                <a:solidFill>
                  <a:schemeClr val="dk1"/>
                </a:solidFill>
                <a:latin typeface="Calibri"/>
                <a:ea typeface="Calibri"/>
                <a:cs typeface="Calibri"/>
                <a:sym typeface="Calibri"/>
              </a:rPr>
              <a:t>Black Beans</a:t>
            </a:r>
            <a:endParaRPr/>
          </a:p>
          <a:p>
            <a:pPr indent="0" lvl="0" marL="0" marR="0" rtl="0" algn="l">
              <a:lnSpc>
                <a:spcPct val="107000"/>
              </a:lnSpc>
              <a:spcBef>
                <a:spcPts val="0"/>
              </a:spcBef>
              <a:spcAft>
                <a:spcPts val="0"/>
              </a:spcAft>
              <a:buNone/>
            </a:pPr>
            <a:r>
              <a:rPr b="1" lang="en-US" sz="1800" u="sng">
                <a:solidFill>
                  <a:srgbClr val="BF9000"/>
                </a:solidFill>
                <a:latin typeface="Calibri"/>
                <a:ea typeface="Calibri"/>
                <a:cs typeface="Calibri"/>
                <a:sym typeface="Calibri"/>
              </a:rPr>
              <a:t>Ground Turmeric</a:t>
            </a:r>
            <a:endParaRPr/>
          </a:p>
          <a:p>
            <a:pPr indent="0" lvl="0" marL="0" marR="0" rtl="0" algn="ctr">
              <a:lnSpc>
                <a:spcPct val="107000"/>
              </a:lnSpc>
              <a:spcBef>
                <a:spcPts val="0"/>
              </a:spcBef>
              <a:spcAft>
                <a:spcPts val="0"/>
              </a:spcAft>
              <a:buNone/>
            </a:pPr>
            <a:r>
              <a:rPr b="1" lang="en-US" sz="1800" u="sng">
                <a:solidFill>
                  <a:schemeClr val="accent4"/>
                </a:solidFill>
                <a:latin typeface="Calibri"/>
                <a:ea typeface="Calibri"/>
                <a:cs typeface="Calibri"/>
                <a:sym typeface="Calibri"/>
              </a:rPr>
              <a:t>Onion Skins</a:t>
            </a:r>
            <a:endParaRPr/>
          </a:p>
          <a:p>
            <a:pPr indent="0" lvl="0" marL="0" marR="0" rtl="0" algn="r">
              <a:lnSpc>
                <a:spcPct val="107000"/>
              </a:lnSpc>
              <a:spcBef>
                <a:spcPts val="0"/>
              </a:spcBef>
              <a:spcAft>
                <a:spcPts val="0"/>
              </a:spcAft>
              <a:buNone/>
            </a:pPr>
            <a:r>
              <a:rPr b="1" lang="en-US" sz="1800" u="sng">
                <a:solidFill>
                  <a:srgbClr val="00B050"/>
                </a:solidFill>
                <a:latin typeface="Calibri"/>
                <a:ea typeface="Calibri"/>
                <a:cs typeface="Calibri"/>
                <a:sym typeface="Calibri"/>
              </a:rPr>
              <a:t>Spinach</a:t>
            </a:r>
            <a:endParaRPr/>
          </a:p>
          <a:p>
            <a:pPr indent="0" lvl="0" marL="0" marR="0" rtl="0" algn="ctr">
              <a:lnSpc>
                <a:spcPct val="107000"/>
              </a:lnSpc>
              <a:spcBef>
                <a:spcPts val="0"/>
              </a:spcBef>
              <a:spcAft>
                <a:spcPts val="0"/>
              </a:spcAft>
              <a:buNone/>
            </a:pPr>
            <a:r>
              <a:t/>
            </a:r>
            <a:endParaRPr sz="1800" u="sng">
              <a:solidFill>
                <a:schemeClr val="dk1"/>
              </a:solidFill>
              <a:latin typeface="Calibri"/>
              <a:ea typeface="Calibri"/>
              <a:cs typeface="Calibri"/>
              <a:sym typeface="Calibri"/>
            </a:endParaRPr>
          </a:p>
          <a:p>
            <a:pPr indent="0" lvl="0" marL="0" marR="0" rtl="0" algn="l">
              <a:lnSpc>
                <a:spcPct val="107000"/>
              </a:lnSpc>
              <a:spcBef>
                <a:spcPts val="0"/>
              </a:spcBef>
              <a:spcAft>
                <a:spcPts val="0"/>
              </a:spcAft>
              <a:buNone/>
            </a:pPr>
            <a:r>
              <a:rPr lang="en-US" sz="1800">
                <a:solidFill>
                  <a:schemeClr val="dk1"/>
                </a:solidFill>
                <a:latin typeface="Calibri"/>
                <a:ea typeface="Calibri"/>
                <a:cs typeface="Calibri"/>
                <a:sym typeface="Calibri"/>
              </a:rPr>
              <a:t>                </a:t>
            </a:r>
            <a:r>
              <a:rPr b="1" lang="en-US" sz="1800" u="sng">
                <a:solidFill>
                  <a:srgbClr val="FF0000"/>
                </a:solidFill>
                <a:latin typeface="Calibri"/>
                <a:ea typeface="Calibri"/>
                <a:cs typeface="Calibri"/>
                <a:sym typeface="Calibri"/>
              </a:rPr>
              <a:t>Strawberries</a:t>
            </a:r>
            <a:endParaRPr/>
          </a:p>
          <a:p>
            <a:pPr indent="0" lvl="0" marL="0" marR="0" rtl="0" algn="l">
              <a:lnSpc>
                <a:spcPct val="107000"/>
              </a:lnSpc>
              <a:spcBef>
                <a:spcPts val="0"/>
              </a:spcBef>
              <a:spcAft>
                <a:spcPts val="0"/>
              </a:spcAft>
              <a:buNone/>
            </a:pPr>
            <a:r>
              <a:rPr b="1" lang="en-US" sz="1800" u="sng">
                <a:solidFill>
                  <a:srgbClr val="FF8F1F"/>
                </a:solidFill>
                <a:latin typeface="Calibri"/>
                <a:ea typeface="Calibri"/>
                <a:cs typeface="Calibri"/>
                <a:sym typeface="Calibri"/>
              </a:rPr>
              <a:t>Carrots</a:t>
            </a:r>
            <a:r>
              <a:rPr lang="en-US" sz="1800">
                <a:solidFill>
                  <a:schemeClr val="dk1"/>
                </a:solidFill>
                <a:latin typeface="Calibri"/>
                <a:ea typeface="Calibri"/>
                <a:cs typeface="Calibri"/>
                <a:sym typeface="Calibri"/>
              </a:rPr>
              <a:t>                    </a:t>
            </a:r>
            <a:r>
              <a:rPr b="1" lang="en-US" sz="1800" u="sng">
                <a:solidFill>
                  <a:schemeClr val="dk1"/>
                </a:solidFill>
                <a:latin typeface="Calibri"/>
                <a:ea typeface="Calibri"/>
                <a:cs typeface="Calibri"/>
                <a:sym typeface="Calibri"/>
              </a:rPr>
              <a:t>Paint Brushes</a:t>
            </a:r>
            <a:endParaRPr/>
          </a:p>
          <a:p>
            <a:pPr indent="0" lvl="0" marL="0" marR="0" rtl="0" algn="r">
              <a:lnSpc>
                <a:spcPct val="107000"/>
              </a:lnSpc>
              <a:spcBef>
                <a:spcPts val="0"/>
              </a:spcBef>
              <a:spcAft>
                <a:spcPts val="0"/>
              </a:spcAft>
              <a:buNone/>
            </a:pPr>
            <a:r>
              <a:rPr b="1" lang="en-US" sz="1800" u="sng">
                <a:solidFill>
                  <a:schemeClr val="dk1"/>
                </a:solidFill>
                <a:latin typeface="Calibri"/>
                <a:ea typeface="Calibri"/>
                <a:cs typeface="Calibri"/>
                <a:sym typeface="Calibri"/>
              </a:rPr>
              <a:t>Bowls</a:t>
            </a:r>
            <a:r>
              <a:rPr lang="en-US" sz="1800" u="sng">
                <a:solidFill>
                  <a:schemeClr val="dk1"/>
                </a:solidFill>
                <a:latin typeface="Calibri"/>
                <a:ea typeface="Calibri"/>
                <a:cs typeface="Calibri"/>
                <a:sym typeface="Calibri"/>
              </a:rPr>
              <a:t> </a:t>
            </a:r>
            <a:endParaRPr/>
          </a:p>
          <a:p>
            <a:pPr indent="0" lvl="0" marL="0" marR="0" rtl="0" algn="ctr">
              <a:lnSpc>
                <a:spcPct val="107000"/>
              </a:lnSpc>
              <a:spcBef>
                <a:spcPts val="0"/>
              </a:spcBef>
              <a:spcAft>
                <a:spcPts val="0"/>
              </a:spcAft>
              <a:buNone/>
            </a:pPr>
            <a:r>
              <a:rPr b="1" lang="en-US" sz="1800" u="sng">
                <a:solidFill>
                  <a:schemeClr val="dk1"/>
                </a:solidFill>
                <a:latin typeface="Calibri"/>
                <a:ea typeface="Calibri"/>
                <a:cs typeface="Calibri"/>
                <a:sym typeface="Calibri"/>
              </a:rPr>
              <a:t>Utensils to grind and mix.</a:t>
            </a:r>
            <a:endParaRPr/>
          </a:p>
          <a:p>
            <a:pPr indent="0" lvl="0" marL="0" marR="0" rtl="0" algn="ctr">
              <a:lnSpc>
                <a:spcPct val="107000"/>
              </a:lnSpc>
              <a:spcBef>
                <a:spcPts val="0"/>
              </a:spcBef>
              <a:spcAft>
                <a:spcPts val="0"/>
              </a:spcAft>
              <a:buNone/>
            </a:pPr>
            <a:r>
              <a:rPr lang="en-US" sz="1800" u="sng">
                <a:solidFill>
                  <a:schemeClr val="dk1"/>
                </a:solidFill>
                <a:latin typeface="Calibri"/>
                <a:ea typeface="Calibri"/>
                <a:cs typeface="Calibri"/>
                <a:sym typeface="Calibri"/>
              </a:rPr>
              <a:t> </a:t>
            </a:r>
            <a:r>
              <a:rPr lang="en-US" sz="1800">
                <a:solidFill>
                  <a:schemeClr val="dk1"/>
                </a:solidFill>
                <a:latin typeface="Calibri"/>
                <a:ea typeface="Calibri"/>
                <a:cs typeface="Calibri"/>
                <a:sym typeface="Calibri"/>
              </a:rPr>
              <a:t>                                                      </a:t>
            </a:r>
            <a:r>
              <a:rPr b="1" lang="en-US" sz="1800">
                <a:solidFill>
                  <a:srgbClr val="FFFF00"/>
                </a:solidFill>
                <a:latin typeface="Calibri"/>
                <a:ea typeface="Calibri"/>
                <a:cs typeface="Calibri"/>
                <a:sym typeface="Calibri"/>
              </a:rPr>
              <a:t> </a:t>
            </a:r>
            <a:r>
              <a:rPr b="1" lang="en-US" sz="1800" u="sng">
                <a:solidFill>
                  <a:schemeClr val="dk1"/>
                </a:solidFill>
                <a:latin typeface="Calibri"/>
                <a:ea typeface="Calibri"/>
                <a:cs typeface="Calibri"/>
                <a:sym typeface="Calibri"/>
              </a:rPr>
              <a:t>Paper</a:t>
            </a:r>
            <a:endParaRPr/>
          </a:p>
          <a:p>
            <a:pPr indent="0" lvl="0" marL="0" marR="0" rtl="0" algn="ctr">
              <a:lnSpc>
                <a:spcPct val="107000"/>
              </a:lnSpc>
              <a:spcBef>
                <a:spcPts val="0"/>
              </a:spcBef>
              <a:spcAft>
                <a:spcPts val="0"/>
              </a:spcAft>
              <a:buNone/>
            </a:pPr>
            <a:r>
              <a:rPr b="1" lang="en-US" sz="1800" u="sng">
                <a:solidFill>
                  <a:srgbClr val="00B0F0"/>
                </a:solidFill>
                <a:latin typeface="Calibri"/>
                <a:ea typeface="Calibri"/>
                <a:cs typeface="Calibri"/>
                <a:sym typeface="Calibri"/>
              </a:rPr>
              <a:t>Water or access to.</a:t>
            </a:r>
            <a:endParaRPr/>
          </a:p>
          <a:p>
            <a:pPr indent="0" lvl="0" marL="0" marR="0" rtl="0" algn="ctr">
              <a:lnSpc>
                <a:spcPct val="107000"/>
              </a:lnSpc>
              <a:spcBef>
                <a:spcPts val="0"/>
              </a:spcBef>
              <a:spcAft>
                <a:spcPts val="0"/>
              </a:spcAft>
              <a:buNone/>
            </a:pPr>
            <a:r>
              <a:t/>
            </a:r>
            <a:endParaRPr sz="1800" u="sng">
              <a:solidFill>
                <a:schemeClr val="dk1"/>
              </a:solidFill>
              <a:latin typeface="Calibri"/>
              <a:ea typeface="Calibri"/>
              <a:cs typeface="Calibri"/>
              <a:sym typeface="Calibri"/>
            </a:endParaRPr>
          </a:p>
          <a:p>
            <a:pPr indent="0" lvl="0" marL="0" marR="0" rtl="0" algn="ctr">
              <a:lnSpc>
                <a:spcPct val="107000"/>
              </a:lnSpc>
              <a:spcBef>
                <a:spcPts val="800"/>
              </a:spcBef>
              <a:spcAft>
                <a:spcPts val="0"/>
              </a:spcAft>
              <a:buNone/>
            </a:pPr>
            <a:r>
              <a:rPr b="1" lang="en-US" sz="1800" u="sng">
                <a:solidFill>
                  <a:schemeClr val="dk1"/>
                </a:solidFill>
                <a:latin typeface="Calibri"/>
                <a:ea typeface="Calibri"/>
                <a:cs typeface="Calibri"/>
                <a:sym typeface="Calibri"/>
              </a:rPr>
              <a:t>Art t-shirts</a:t>
            </a:r>
            <a:endParaRPr/>
          </a:p>
        </p:txBody>
      </p:sp>
      <p:sp>
        <p:nvSpPr>
          <p:cNvPr id="216" name="Google Shape;216;p13"/>
          <p:cNvSpPr/>
          <p:nvPr/>
        </p:nvSpPr>
        <p:spPr>
          <a:xfrm>
            <a:off x="8278954" y="3401719"/>
            <a:ext cx="3448758" cy="2759602"/>
          </a:xfrm>
          <a:prstGeom prst="hexagon">
            <a:avLst>
              <a:gd fmla="val 25000" name="adj"/>
              <a:gd fmla="val 115470" name="vf"/>
            </a:avLst>
          </a:prstGeom>
          <a:solidFill>
            <a:srgbClr val="FF0000"/>
          </a:solidFill>
          <a:ln cap="flat" cmpd="sng" w="38100">
            <a:solidFill>
              <a:srgbClr val="0C0C0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7000"/>
              </a:lnSpc>
              <a:spcBef>
                <a:spcPts val="0"/>
              </a:spcBef>
              <a:spcAft>
                <a:spcPts val="0"/>
              </a:spcAft>
              <a:buNone/>
            </a:pPr>
            <a:r>
              <a:rPr b="1" lang="en-US" sz="1800" u="sng">
                <a:solidFill>
                  <a:schemeClr val="lt1"/>
                </a:solidFill>
                <a:latin typeface="Calibri"/>
                <a:ea typeface="Calibri"/>
                <a:cs typeface="Calibri"/>
                <a:sym typeface="Calibri"/>
              </a:rPr>
              <a:t>Safety Measures</a:t>
            </a:r>
            <a:endParaRPr/>
          </a:p>
          <a:p>
            <a:pPr indent="-342900" lvl="0" marL="342900" marR="0" rtl="0" algn="l">
              <a:lnSpc>
                <a:spcPct val="107000"/>
              </a:lnSpc>
              <a:spcBef>
                <a:spcPts val="800"/>
              </a:spcBef>
              <a:spcAft>
                <a:spcPts val="0"/>
              </a:spcAft>
              <a:buClr>
                <a:schemeClr val="lt1"/>
              </a:buClr>
              <a:buSzPts val="1800"/>
              <a:buFont typeface="Noto Sans Symbols"/>
              <a:buChar char="∙"/>
            </a:pPr>
            <a:r>
              <a:rPr lang="en-US" sz="1800">
                <a:solidFill>
                  <a:schemeClr val="lt1"/>
                </a:solidFill>
                <a:latin typeface="Calibri"/>
                <a:ea typeface="Calibri"/>
                <a:cs typeface="Calibri"/>
                <a:sym typeface="Calibri"/>
              </a:rPr>
              <a:t>Check all allergies.</a:t>
            </a:r>
            <a:endParaRPr/>
          </a:p>
          <a:p>
            <a:pPr indent="-342900" lvl="0" marL="342900" marR="0" rtl="0" algn="l">
              <a:lnSpc>
                <a:spcPct val="107000"/>
              </a:lnSpc>
              <a:spcBef>
                <a:spcPts val="0"/>
              </a:spcBef>
              <a:spcAft>
                <a:spcPts val="0"/>
              </a:spcAft>
              <a:buClr>
                <a:schemeClr val="lt1"/>
              </a:buClr>
              <a:buSzPts val="1800"/>
              <a:buFont typeface="Noto Sans Symbols"/>
              <a:buChar char="∙"/>
            </a:pPr>
            <a:r>
              <a:rPr lang="en-US" sz="1800">
                <a:solidFill>
                  <a:schemeClr val="lt1"/>
                </a:solidFill>
                <a:latin typeface="Calibri"/>
                <a:ea typeface="Calibri"/>
                <a:cs typeface="Calibri"/>
                <a:sym typeface="Calibri"/>
              </a:rPr>
              <a:t>Ensure children wash hands before and after.</a:t>
            </a:r>
            <a:endParaRPr/>
          </a:p>
          <a:p>
            <a:pPr indent="-342900" lvl="0" marL="342900" marR="0" rtl="0" algn="l">
              <a:lnSpc>
                <a:spcPct val="107000"/>
              </a:lnSpc>
              <a:spcBef>
                <a:spcPts val="0"/>
              </a:spcBef>
              <a:spcAft>
                <a:spcPts val="0"/>
              </a:spcAft>
              <a:buClr>
                <a:schemeClr val="lt1"/>
              </a:buClr>
              <a:buSzPts val="1800"/>
              <a:buFont typeface="Noto Sans Symbols"/>
              <a:buChar char="∙"/>
            </a:pPr>
            <a:r>
              <a:rPr lang="en-US" sz="1800">
                <a:solidFill>
                  <a:schemeClr val="lt1"/>
                </a:solidFill>
                <a:latin typeface="Calibri"/>
                <a:ea typeface="Calibri"/>
                <a:cs typeface="Calibri"/>
                <a:sym typeface="Calibri"/>
              </a:rPr>
              <a:t>Clear Tables</a:t>
            </a:r>
            <a:endParaRPr/>
          </a:p>
        </p:txBody>
      </p:sp>
      <p:sp>
        <p:nvSpPr>
          <p:cNvPr id="217" name="Google Shape;217;p13"/>
          <p:cNvSpPr/>
          <p:nvPr/>
        </p:nvSpPr>
        <p:spPr>
          <a:xfrm>
            <a:off x="5890392" y="1191419"/>
            <a:ext cx="2067626" cy="731642"/>
          </a:xfrm>
          <a:prstGeom prst="flowChartTerminator">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7000"/>
              </a:lnSpc>
              <a:spcBef>
                <a:spcPts val="0"/>
              </a:spcBef>
              <a:spcAft>
                <a:spcPts val="0"/>
              </a:spcAft>
              <a:buNone/>
            </a:pPr>
            <a:r>
              <a:rPr b="1" lang="en-US" sz="2800" u="sng">
                <a:solidFill>
                  <a:schemeClr val="lt1"/>
                </a:solidFill>
                <a:latin typeface="Calibri"/>
                <a:ea typeface="Calibri"/>
                <a:cs typeface="Calibri"/>
                <a:sym typeface="Calibri"/>
              </a:rPr>
              <a:t>Resources</a:t>
            </a:r>
            <a:endParaRPr/>
          </a:p>
        </p:txBody>
      </p:sp>
      <p:cxnSp>
        <p:nvCxnSpPr>
          <p:cNvPr id="218" name="Google Shape;218;p13"/>
          <p:cNvCxnSpPr/>
          <p:nvPr/>
        </p:nvCxnSpPr>
        <p:spPr>
          <a:xfrm rot="10800000">
            <a:off x="3513762" y="699335"/>
            <a:ext cx="2465798" cy="256162"/>
          </a:xfrm>
          <a:prstGeom prst="straightConnector1">
            <a:avLst/>
          </a:prstGeom>
          <a:noFill/>
          <a:ln>
            <a:noFill/>
          </a:ln>
          <a:effectLst>
            <a:outerShdw blurRad="44450" algn="ctr" dir="5400000" dist="27940">
              <a:srgbClr val="000000">
                <a:alpha val="31764"/>
              </a:srgbClr>
            </a:outerShdw>
          </a:effectLst>
        </p:spPr>
      </p:cxnSp>
      <p:cxnSp>
        <p:nvCxnSpPr>
          <p:cNvPr id="219" name="Google Shape;219;p13"/>
          <p:cNvCxnSpPr/>
          <p:nvPr/>
        </p:nvCxnSpPr>
        <p:spPr>
          <a:xfrm rot="10800000">
            <a:off x="3970785" y="1370047"/>
            <a:ext cx="1901226" cy="0"/>
          </a:xfrm>
          <a:prstGeom prst="straightConnector1">
            <a:avLst/>
          </a:prstGeom>
          <a:noFill/>
          <a:ln cap="flat" cmpd="sng" w="19050">
            <a:solidFill>
              <a:schemeClr val="accent4"/>
            </a:solidFill>
            <a:prstDash val="solid"/>
            <a:miter lim="800000"/>
            <a:headEnd len="sm" w="sm" type="none"/>
            <a:tailEnd len="med" w="med" type="triangle"/>
          </a:ln>
        </p:spPr>
      </p:cxnSp>
      <p:cxnSp>
        <p:nvCxnSpPr>
          <p:cNvPr id="220" name="Google Shape;220;p13"/>
          <p:cNvCxnSpPr/>
          <p:nvPr/>
        </p:nvCxnSpPr>
        <p:spPr>
          <a:xfrm flipH="1" rot="10800000">
            <a:off x="7804556" y="731383"/>
            <a:ext cx="689734" cy="342880"/>
          </a:xfrm>
          <a:prstGeom prst="straightConnector1">
            <a:avLst/>
          </a:prstGeom>
          <a:noFill/>
          <a:ln cap="flat" cmpd="sng" w="19050">
            <a:solidFill>
              <a:schemeClr val="accent4"/>
            </a:solidFill>
            <a:prstDash val="solid"/>
            <a:miter lim="800000"/>
            <a:headEnd len="sm" w="sm" type="none"/>
            <a:tailEnd len="med" w="med" type="triangle"/>
          </a:ln>
        </p:spPr>
      </p:cxnSp>
      <p:cxnSp>
        <p:nvCxnSpPr>
          <p:cNvPr id="221" name="Google Shape;221;p13"/>
          <p:cNvCxnSpPr/>
          <p:nvPr/>
        </p:nvCxnSpPr>
        <p:spPr>
          <a:xfrm>
            <a:off x="8105341" y="1662828"/>
            <a:ext cx="2468763" cy="50370"/>
          </a:xfrm>
          <a:prstGeom prst="straightConnector1">
            <a:avLst/>
          </a:prstGeom>
          <a:noFill/>
          <a:ln cap="flat" cmpd="sng" w="19050">
            <a:solidFill>
              <a:schemeClr val="accent4"/>
            </a:solidFill>
            <a:prstDash val="solid"/>
            <a:miter lim="800000"/>
            <a:headEnd len="sm" w="sm" type="none"/>
            <a:tailEnd len="med" w="med" type="triangle"/>
          </a:ln>
        </p:spPr>
      </p:cxnSp>
      <p:cxnSp>
        <p:nvCxnSpPr>
          <p:cNvPr id="222" name="Google Shape;222;p13"/>
          <p:cNvCxnSpPr/>
          <p:nvPr/>
        </p:nvCxnSpPr>
        <p:spPr>
          <a:xfrm flipH="1">
            <a:off x="5141101" y="1782797"/>
            <a:ext cx="730910" cy="290413"/>
          </a:xfrm>
          <a:prstGeom prst="straightConnector1">
            <a:avLst/>
          </a:prstGeom>
          <a:noFill/>
          <a:ln cap="flat" cmpd="sng" w="19050">
            <a:solidFill>
              <a:schemeClr val="accent4"/>
            </a:solidFill>
            <a:prstDash val="solid"/>
            <a:miter lim="800000"/>
            <a:headEnd len="sm" w="sm" type="none"/>
            <a:tailEnd len="med" w="med" type="triangle"/>
          </a:ln>
        </p:spPr>
      </p:cxnSp>
      <p:cxnSp>
        <p:nvCxnSpPr>
          <p:cNvPr id="223" name="Google Shape;223;p13"/>
          <p:cNvCxnSpPr/>
          <p:nvPr/>
        </p:nvCxnSpPr>
        <p:spPr>
          <a:xfrm>
            <a:off x="7958018" y="2034731"/>
            <a:ext cx="1072545" cy="613477"/>
          </a:xfrm>
          <a:prstGeom prst="straightConnector1">
            <a:avLst/>
          </a:prstGeom>
          <a:noFill/>
          <a:ln cap="flat" cmpd="sng" w="19050">
            <a:solidFill>
              <a:schemeClr val="accent4"/>
            </a:solidFill>
            <a:prstDash val="solid"/>
            <a:miter lim="800000"/>
            <a:headEnd len="sm" w="sm" type="none"/>
            <a:tailEnd len="med" w="med" type="stealth"/>
          </a:ln>
        </p:spPr>
      </p:cxnSp>
      <p:cxnSp>
        <p:nvCxnSpPr>
          <p:cNvPr id="224" name="Google Shape;224;p13"/>
          <p:cNvCxnSpPr/>
          <p:nvPr/>
        </p:nvCxnSpPr>
        <p:spPr>
          <a:xfrm flipH="1">
            <a:off x="6827407" y="2034731"/>
            <a:ext cx="18265" cy="366651"/>
          </a:xfrm>
          <a:prstGeom prst="straightConnector1">
            <a:avLst/>
          </a:prstGeom>
          <a:noFill/>
          <a:ln cap="flat" cmpd="sng" w="19050">
            <a:solidFill>
              <a:schemeClr val="accent4"/>
            </a:solidFill>
            <a:prstDash val="solid"/>
            <a:miter lim="800000"/>
            <a:headEnd len="sm" w="sm" type="none"/>
            <a:tailEnd len="med" w="med" type="triangle"/>
          </a:ln>
        </p:spPr>
      </p:cxnSp>
      <p:cxnSp>
        <p:nvCxnSpPr>
          <p:cNvPr id="225" name="Google Shape;225;p13"/>
          <p:cNvCxnSpPr/>
          <p:nvPr/>
        </p:nvCxnSpPr>
        <p:spPr>
          <a:xfrm flipH="1" rot="10800000">
            <a:off x="7994780" y="1122231"/>
            <a:ext cx="3236329" cy="75199"/>
          </a:xfrm>
          <a:prstGeom prst="straightConnector1">
            <a:avLst/>
          </a:prstGeom>
          <a:noFill/>
          <a:ln cap="flat" cmpd="sng" w="19050">
            <a:solidFill>
              <a:schemeClr val="accent4"/>
            </a:solidFill>
            <a:prstDash val="solid"/>
            <a:miter lim="800000"/>
            <a:headEnd len="sm" w="sm" type="none"/>
            <a:tailEnd len="med" w="med" type="triangle"/>
          </a:ln>
        </p:spPr>
      </p:cxnSp>
      <p:cxnSp>
        <p:nvCxnSpPr>
          <p:cNvPr id="226" name="Google Shape;226;p13"/>
          <p:cNvCxnSpPr/>
          <p:nvPr/>
        </p:nvCxnSpPr>
        <p:spPr>
          <a:xfrm rot="10800000">
            <a:off x="5983874" y="671683"/>
            <a:ext cx="276896" cy="396000"/>
          </a:xfrm>
          <a:prstGeom prst="straightConnector1">
            <a:avLst/>
          </a:prstGeom>
          <a:noFill/>
          <a:ln cap="flat" cmpd="sng" w="19050">
            <a:solidFill>
              <a:schemeClr val="accent4"/>
            </a:solidFill>
            <a:prstDash val="solid"/>
            <a:miter lim="800000"/>
            <a:headEnd len="sm" w="sm" type="none"/>
            <a:tailEnd len="med" w="med" type="triangle"/>
          </a:ln>
        </p:spPr>
      </p:cxnSp>
      <p:cxnSp>
        <p:nvCxnSpPr>
          <p:cNvPr id="227" name="Google Shape;227;p13"/>
          <p:cNvCxnSpPr/>
          <p:nvPr/>
        </p:nvCxnSpPr>
        <p:spPr>
          <a:xfrm flipH="1" rot="10800000">
            <a:off x="6739289" y="894756"/>
            <a:ext cx="279398" cy="207797"/>
          </a:xfrm>
          <a:prstGeom prst="straightConnector1">
            <a:avLst/>
          </a:prstGeom>
          <a:noFill/>
          <a:ln cap="flat" cmpd="sng" w="19050">
            <a:solidFill>
              <a:schemeClr val="accent4"/>
            </a:solidFill>
            <a:prstDash val="solid"/>
            <a:miter lim="800000"/>
            <a:headEnd len="sm" w="sm" type="none"/>
            <a:tailEnd len="med" w="med" type="triangle"/>
          </a:ln>
        </p:spPr>
      </p:cxnSp>
      <p:cxnSp>
        <p:nvCxnSpPr>
          <p:cNvPr id="228" name="Google Shape;228;p13"/>
          <p:cNvCxnSpPr/>
          <p:nvPr/>
        </p:nvCxnSpPr>
        <p:spPr>
          <a:xfrm rot="10800000">
            <a:off x="3733471" y="726917"/>
            <a:ext cx="2292710" cy="377231"/>
          </a:xfrm>
          <a:prstGeom prst="straightConnector1">
            <a:avLst/>
          </a:prstGeom>
          <a:noFill/>
          <a:ln cap="flat" cmpd="sng" w="19050">
            <a:solidFill>
              <a:schemeClr val="accent4"/>
            </a:solidFill>
            <a:prstDash val="solid"/>
            <a:miter lim="800000"/>
            <a:headEnd len="sm" w="sm" type="none"/>
            <a:tailEnd len="med" w="med" type="triangle"/>
          </a:ln>
        </p:spPr>
      </p:cxnSp>
      <p:sp>
        <p:nvSpPr>
          <p:cNvPr id="229" name="Google Shape;229;p13"/>
          <p:cNvSpPr/>
          <p:nvPr/>
        </p:nvSpPr>
        <p:spPr>
          <a:xfrm>
            <a:off x="2223040" y="2884144"/>
            <a:ext cx="5519642" cy="3661081"/>
          </a:xfrm>
          <a:prstGeom prst="star10">
            <a:avLst>
              <a:gd fmla="val 42533" name="adj"/>
              <a:gd fmla="val 105146" name="hf"/>
            </a:avLst>
          </a:prstGeom>
          <a:solidFill>
            <a:srgbClr val="FF8F1F"/>
          </a:solidFill>
          <a:ln cap="flat" cmpd="sng" w="57150">
            <a:solidFill>
              <a:srgbClr val="FFC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7000"/>
              </a:lnSpc>
              <a:spcBef>
                <a:spcPts val="0"/>
              </a:spcBef>
              <a:spcAft>
                <a:spcPts val="0"/>
              </a:spcAft>
              <a:buNone/>
            </a:pPr>
            <a:r>
              <a:rPr b="1" lang="en-US" sz="2400" u="sng">
                <a:solidFill>
                  <a:schemeClr val="dk1"/>
                </a:solidFill>
                <a:latin typeface="Calibri"/>
                <a:ea typeface="Calibri"/>
                <a:cs typeface="Calibri"/>
                <a:sym typeface="Calibri"/>
              </a:rPr>
              <a:t>Prior to Lesson</a:t>
            </a:r>
            <a:endParaRPr/>
          </a:p>
          <a:p>
            <a:pPr indent="-342900" lvl="0" marL="342900" marR="0" rtl="0" algn="ctr">
              <a:lnSpc>
                <a:spcPct val="107000"/>
              </a:lnSpc>
              <a:spcBef>
                <a:spcPts val="800"/>
              </a:spcBef>
              <a:spcAft>
                <a:spcPts val="0"/>
              </a:spcAft>
              <a:buClr>
                <a:schemeClr val="dk1"/>
              </a:buClr>
              <a:buSzPts val="1800"/>
              <a:buFont typeface="Noto Sans Symbols"/>
              <a:buChar char="∙"/>
            </a:pPr>
            <a:r>
              <a:rPr lang="en-US" sz="1800">
                <a:solidFill>
                  <a:schemeClr val="dk1"/>
                </a:solidFill>
                <a:latin typeface="Calibri"/>
                <a:ea typeface="Calibri"/>
                <a:cs typeface="Calibri"/>
                <a:sym typeface="Calibri"/>
              </a:rPr>
              <a:t>Send out letters to parents to confirm that there are no unknown allergies.</a:t>
            </a:r>
            <a:endParaRPr/>
          </a:p>
          <a:p>
            <a:pPr indent="-342900" lvl="0" marL="342900" marR="0" rtl="0" algn="ctr">
              <a:lnSpc>
                <a:spcPct val="107000"/>
              </a:lnSpc>
              <a:spcBef>
                <a:spcPts val="0"/>
              </a:spcBef>
              <a:spcAft>
                <a:spcPts val="0"/>
              </a:spcAft>
              <a:buClr>
                <a:schemeClr val="dk1"/>
              </a:buClr>
              <a:buSzPts val="1800"/>
              <a:buFont typeface="Noto Sans Symbols"/>
              <a:buChar char="∙"/>
            </a:pPr>
            <a:r>
              <a:rPr lang="en-US" sz="1800">
                <a:solidFill>
                  <a:schemeClr val="dk1"/>
                </a:solidFill>
                <a:latin typeface="Calibri"/>
                <a:ea typeface="Calibri"/>
                <a:cs typeface="Calibri"/>
                <a:sym typeface="Calibri"/>
              </a:rPr>
              <a:t>Test out planned products to ensure they work.</a:t>
            </a:r>
            <a:endParaRPr/>
          </a:p>
          <a:p>
            <a:pPr indent="-342900" lvl="0" marL="342900" marR="0" rtl="0" algn="ctr">
              <a:lnSpc>
                <a:spcPct val="107000"/>
              </a:lnSpc>
              <a:spcBef>
                <a:spcPts val="0"/>
              </a:spcBef>
              <a:spcAft>
                <a:spcPts val="0"/>
              </a:spcAft>
              <a:buClr>
                <a:schemeClr val="dk1"/>
              </a:buClr>
              <a:buSzPts val="1800"/>
              <a:buFont typeface="Noto Sans Symbols"/>
              <a:buChar char="∙"/>
            </a:pPr>
            <a:r>
              <a:rPr lang="en-US" sz="1800">
                <a:solidFill>
                  <a:schemeClr val="dk1"/>
                </a:solidFill>
                <a:latin typeface="Calibri"/>
                <a:ea typeface="Calibri"/>
                <a:cs typeface="Calibri"/>
                <a:sym typeface="Calibri"/>
              </a:rPr>
              <a:t>Gather all resources for the lesson.</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3" name="Shape 233"/>
        <p:cNvGrpSpPr/>
        <p:nvPr/>
      </p:nvGrpSpPr>
      <p:grpSpPr>
        <a:xfrm>
          <a:off x="0" y="0"/>
          <a:ext cx="0" cy="0"/>
          <a:chOff x="0" y="0"/>
          <a:chExt cx="0" cy="0"/>
        </a:xfrm>
      </p:grpSpPr>
      <p:pic>
        <p:nvPicPr>
          <p:cNvPr descr="Image result for art class" id="234" name="Google Shape;234;p14"/>
          <p:cNvPicPr preferRelativeResize="0"/>
          <p:nvPr/>
        </p:nvPicPr>
        <p:blipFill rotWithShape="1">
          <a:blip r:embed="rId3">
            <a:alphaModFix/>
          </a:blip>
          <a:srcRect b="0" l="0" r="0" t="0"/>
          <a:stretch/>
        </p:blipFill>
        <p:spPr>
          <a:xfrm>
            <a:off x="2091761" y="90376"/>
            <a:ext cx="10100239" cy="6677247"/>
          </a:xfrm>
          <a:prstGeom prst="rect">
            <a:avLst/>
          </a:prstGeom>
          <a:noFill/>
          <a:ln>
            <a:noFill/>
          </a:ln>
          <a:effectLst>
            <a:outerShdw blurRad="50800" rotWithShape="0" algn="ctr" dir="5400000" dist="50800">
              <a:srgbClr val="000000">
                <a:alpha val="0"/>
              </a:srgbClr>
            </a:outerShdw>
          </a:effectLst>
        </p:spPr>
      </p:pic>
      <p:pic>
        <p:nvPicPr>
          <p:cNvPr id="235" name="Google Shape;235;p14"/>
          <p:cNvPicPr preferRelativeResize="0"/>
          <p:nvPr/>
        </p:nvPicPr>
        <p:blipFill rotWithShape="1">
          <a:blip r:embed="rId4">
            <a:alphaModFix/>
          </a:blip>
          <a:srcRect b="0" l="0" r="0" t="0"/>
          <a:stretch/>
        </p:blipFill>
        <p:spPr>
          <a:xfrm>
            <a:off x="0" y="1"/>
            <a:ext cx="2000267" cy="6992932"/>
          </a:xfrm>
          <a:prstGeom prst="rect">
            <a:avLst/>
          </a:prstGeom>
          <a:noFill/>
          <a:ln>
            <a:noFill/>
          </a:ln>
        </p:spPr>
      </p:pic>
      <p:sp>
        <p:nvSpPr>
          <p:cNvPr id="236" name="Google Shape;236;p14"/>
          <p:cNvSpPr txBox="1"/>
          <p:nvPr/>
        </p:nvSpPr>
        <p:spPr>
          <a:xfrm>
            <a:off x="2276213" y="324294"/>
            <a:ext cx="4982597" cy="557075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600" u="sng">
                <a:solidFill>
                  <a:schemeClr val="dk1"/>
                </a:solidFill>
                <a:latin typeface="Calibri"/>
                <a:ea typeface="Calibri"/>
                <a:cs typeface="Calibri"/>
                <a:sym typeface="Calibri"/>
              </a:rPr>
              <a:t>Main Task</a:t>
            </a:r>
            <a:endParaRPr/>
          </a:p>
          <a:p>
            <a:pPr indent="-285750" lvl="0" marL="285750" marR="0" rtl="0" algn="l">
              <a:spcBef>
                <a:spcPts val="0"/>
              </a:spcBef>
              <a:spcAft>
                <a:spcPts val="0"/>
              </a:spcAft>
              <a:buClr>
                <a:schemeClr val="dk1"/>
              </a:buClr>
              <a:buSzPts val="3200"/>
              <a:buFont typeface="Arial"/>
              <a:buChar char="•"/>
            </a:pPr>
            <a:r>
              <a:rPr lang="en-US" sz="3200">
                <a:solidFill>
                  <a:schemeClr val="dk1"/>
                </a:solidFill>
                <a:latin typeface="Calibri"/>
                <a:ea typeface="Calibri"/>
                <a:cs typeface="Calibri"/>
                <a:sym typeface="Calibri"/>
              </a:rPr>
              <a:t>Put the chosen substance in a bowl and add some water. </a:t>
            </a:r>
            <a:endParaRPr/>
          </a:p>
          <a:p>
            <a:pPr indent="-285750" lvl="0" marL="285750" marR="0" rtl="0" algn="l">
              <a:spcBef>
                <a:spcPts val="0"/>
              </a:spcBef>
              <a:spcAft>
                <a:spcPts val="0"/>
              </a:spcAft>
              <a:buClr>
                <a:schemeClr val="dk1"/>
              </a:buClr>
              <a:buSzPts val="3200"/>
              <a:buFont typeface="Arial"/>
              <a:buChar char="•"/>
            </a:pPr>
            <a:r>
              <a:rPr lang="en-US" sz="3200">
                <a:solidFill>
                  <a:schemeClr val="dk1"/>
                </a:solidFill>
                <a:latin typeface="Calibri"/>
                <a:ea typeface="Calibri"/>
                <a:cs typeface="Calibri"/>
                <a:sym typeface="Calibri"/>
              </a:rPr>
              <a:t>Stir in the substance or crush it and then stir to help extract the colour.</a:t>
            </a:r>
            <a:endParaRPr/>
          </a:p>
          <a:p>
            <a:pPr indent="-285750" lvl="0" marL="285750" marR="0" rtl="0" algn="l">
              <a:spcBef>
                <a:spcPts val="0"/>
              </a:spcBef>
              <a:spcAft>
                <a:spcPts val="0"/>
              </a:spcAft>
              <a:buClr>
                <a:schemeClr val="dk1"/>
              </a:buClr>
              <a:buSzPts val="3200"/>
              <a:buFont typeface="Arial"/>
              <a:buChar char="•"/>
            </a:pPr>
            <a:r>
              <a:rPr lang="en-US" sz="3200">
                <a:solidFill>
                  <a:schemeClr val="dk1"/>
                </a:solidFill>
                <a:latin typeface="Calibri"/>
                <a:ea typeface="Calibri"/>
                <a:cs typeface="Calibri"/>
                <a:sym typeface="Calibri"/>
              </a:rPr>
              <a:t>When the water has changed colour use a paint brush to paint it onto a piece of paper.</a:t>
            </a:r>
            <a:endParaRPr/>
          </a:p>
        </p:txBody>
      </p:sp>
      <p:graphicFrame>
        <p:nvGraphicFramePr>
          <p:cNvPr id="237" name="Google Shape;237;p14"/>
          <p:cNvGraphicFramePr/>
          <p:nvPr/>
        </p:nvGraphicFramePr>
        <p:xfrm>
          <a:off x="7369046" y="1610833"/>
          <a:ext cx="3000000" cy="3000000"/>
        </p:xfrm>
        <a:graphic>
          <a:graphicData uri="http://schemas.openxmlformats.org/drawingml/2006/table">
            <a:tbl>
              <a:tblPr bandRow="1" firstRow="1">
                <a:noFill/>
                <a:tableStyleId>{25D1644F-1A27-41EF-9DD9-9C9A07D723A9}</a:tableStyleId>
              </a:tblPr>
              <a:tblGrid>
                <a:gridCol w="1444150"/>
                <a:gridCol w="1444150"/>
                <a:gridCol w="1444150"/>
              </a:tblGrid>
              <a:tr h="815400">
                <a:tc>
                  <a:txBody>
                    <a:bodyPr/>
                    <a:lstStyle/>
                    <a:p>
                      <a:pPr indent="0" lvl="0" marL="0" marR="0" rtl="0" algn="ctr">
                        <a:spcBef>
                          <a:spcPts val="0"/>
                        </a:spcBef>
                        <a:spcAft>
                          <a:spcPts val="0"/>
                        </a:spcAft>
                        <a:buNone/>
                      </a:pPr>
                      <a:r>
                        <a:rPr lang="en-US" sz="1800"/>
                        <a:t>Food Used</a:t>
                      </a:r>
                      <a:endParaRPr/>
                    </a:p>
                  </a:txBody>
                  <a:tcPr marT="45725" marB="45725" marR="91450" marL="91450"/>
                </a:tc>
                <a:tc>
                  <a:txBody>
                    <a:bodyPr/>
                    <a:lstStyle/>
                    <a:p>
                      <a:pPr indent="0" lvl="0" marL="0" marR="0" rtl="0" algn="ctr">
                        <a:spcBef>
                          <a:spcPts val="0"/>
                        </a:spcBef>
                        <a:spcAft>
                          <a:spcPts val="0"/>
                        </a:spcAft>
                        <a:buNone/>
                      </a:pPr>
                      <a:r>
                        <a:rPr lang="en-US" sz="1800"/>
                        <a:t>Sample of Dye</a:t>
                      </a:r>
                      <a:endParaRPr/>
                    </a:p>
                  </a:txBody>
                  <a:tcPr marT="45725" marB="45725" marR="91450" marL="91450"/>
                </a:tc>
                <a:tc>
                  <a:txBody>
                    <a:bodyPr/>
                    <a:lstStyle/>
                    <a:p>
                      <a:pPr indent="0" lvl="0" marL="0" marR="0" rtl="0" algn="ctr">
                        <a:spcBef>
                          <a:spcPts val="0"/>
                        </a:spcBef>
                        <a:spcAft>
                          <a:spcPts val="0"/>
                        </a:spcAft>
                        <a:buNone/>
                      </a:pPr>
                      <a:r>
                        <a:rPr lang="en-US" sz="1800"/>
                        <a:t>Effectiveness (?/10)</a:t>
                      </a:r>
                      <a:endParaRPr/>
                    </a:p>
                  </a:txBody>
                  <a:tcPr marT="45725" marB="45725" marR="91450" marL="91450"/>
                </a:tc>
              </a:tr>
              <a:tr h="815400">
                <a:tc>
                  <a:txBody>
                    <a:bodyPr/>
                    <a:lstStyle/>
                    <a:p>
                      <a:pPr indent="0" lvl="0" marL="0" marR="0" rtl="0" algn="l">
                        <a:spcBef>
                          <a:spcPts val="0"/>
                        </a:spcBef>
                        <a:spcAft>
                          <a:spcPts val="0"/>
                        </a:spcAft>
                        <a:buNone/>
                      </a:pPr>
                      <a:r>
                        <a:rPr lang="en-US" sz="1800"/>
                        <a:t>e.g. Blueberries</a:t>
                      </a:r>
                      <a:endParaRPr/>
                    </a:p>
                  </a:txBody>
                  <a:tcPr marT="45725" marB="45725" marR="91450" marL="91450"/>
                </a:tc>
                <a:tc>
                  <a:txBody>
                    <a:bodyPr/>
                    <a:lstStyle/>
                    <a:p>
                      <a:pPr indent="0" lvl="0" marL="0" marR="0" rtl="0" algn="l">
                        <a:spcBef>
                          <a:spcPts val="0"/>
                        </a:spcBef>
                        <a:spcAft>
                          <a:spcPts val="0"/>
                        </a:spcAft>
                        <a:buNone/>
                      </a:pPr>
                      <a:r>
                        <a:t/>
                      </a:r>
                      <a:endParaRPr sz="1800"/>
                    </a:p>
                  </a:txBody>
                  <a:tcPr marT="45725" marB="45725" marR="91450" marL="91450"/>
                </a:tc>
                <a:tc>
                  <a:txBody>
                    <a:bodyPr/>
                    <a:lstStyle/>
                    <a:p>
                      <a:pPr indent="0" lvl="0" marL="0" marR="0" rtl="0" algn="ctr">
                        <a:spcBef>
                          <a:spcPts val="0"/>
                        </a:spcBef>
                        <a:spcAft>
                          <a:spcPts val="0"/>
                        </a:spcAft>
                        <a:buNone/>
                      </a:pPr>
                      <a:r>
                        <a:rPr lang="en-US" sz="1800"/>
                        <a:t>7/10</a:t>
                      </a:r>
                      <a:endParaRPr/>
                    </a:p>
                  </a:txBody>
                  <a:tcPr marT="45725" marB="45725" marR="91450" marL="91450"/>
                </a:tc>
              </a:tr>
              <a:tr h="1053925">
                <a:tc>
                  <a:txBody>
                    <a:bodyPr/>
                    <a:lstStyle/>
                    <a:p>
                      <a:pPr indent="0" lvl="0" marL="0" marR="0" rtl="0" algn="l">
                        <a:spcBef>
                          <a:spcPts val="0"/>
                        </a:spcBef>
                        <a:spcAft>
                          <a:spcPts val="0"/>
                        </a:spcAft>
                        <a:buNone/>
                      </a:pPr>
                      <a:r>
                        <a:t/>
                      </a:r>
                      <a:endParaRPr sz="1800"/>
                    </a:p>
                  </a:txBody>
                  <a:tcPr marT="45725" marB="45725" marR="91450" marL="91450"/>
                </a:tc>
                <a:tc>
                  <a:txBody>
                    <a:bodyPr/>
                    <a:lstStyle/>
                    <a:p>
                      <a:pPr indent="0" lvl="0" marL="0" marR="0" rtl="0" algn="l">
                        <a:spcBef>
                          <a:spcPts val="0"/>
                        </a:spcBef>
                        <a:spcAft>
                          <a:spcPts val="0"/>
                        </a:spcAft>
                        <a:buNone/>
                      </a:pPr>
                      <a:r>
                        <a:t/>
                      </a:r>
                      <a:endParaRPr sz="1800"/>
                    </a:p>
                  </a:txBody>
                  <a:tcPr marT="45725" marB="45725" marR="91450" marL="91450"/>
                </a:tc>
                <a:tc>
                  <a:txBody>
                    <a:bodyPr/>
                    <a:lstStyle/>
                    <a:p>
                      <a:pPr indent="0" lvl="0" marL="0" marR="0" rtl="0" algn="l">
                        <a:spcBef>
                          <a:spcPts val="0"/>
                        </a:spcBef>
                        <a:spcAft>
                          <a:spcPts val="0"/>
                        </a:spcAft>
                        <a:buNone/>
                      </a:pPr>
                      <a:r>
                        <a:t/>
                      </a:r>
                      <a:endParaRPr sz="1800"/>
                    </a:p>
                  </a:txBody>
                  <a:tcPr marT="45725" marB="45725" marR="91450" marL="91450"/>
                </a:tc>
              </a:tr>
            </a:tbl>
          </a:graphicData>
        </a:graphic>
      </p:graphicFrame>
      <p:pic>
        <p:nvPicPr>
          <p:cNvPr descr="Image result for paint brush stroke" id="238" name="Google Shape;238;p14"/>
          <p:cNvPicPr preferRelativeResize="0"/>
          <p:nvPr/>
        </p:nvPicPr>
        <p:blipFill rotWithShape="1">
          <a:blip r:embed="rId5">
            <a:alphaModFix/>
          </a:blip>
          <a:srcRect b="0" l="0" r="0" t="0"/>
          <a:stretch/>
        </p:blipFill>
        <p:spPr>
          <a:xfrm>
            <a:off x="8862841" y="2686428"/>
            <a:ext cx="1344896" cy="464941"/>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2" name="Shape 242"/>
        <p:cNvGrpSpPr/>
        <p:nvPr/>
      </p:nvGrpSpPr>
      <p:grpSpPr>
        <a:xfrm>
          <a:off x="0" y="0"/>
          <a:ext cx="0" cy="0"/>
          <a:chOff x="0" y="0"/>
          <a:chExt cx="0" cy="0"/>
        </a:xfrm>
      </p:grpSpPr>
      <p:pic>
        <p:nvPicPr>
          <p:cNvPr id="243" name="Google Shape;243;p15"/>
          <p:cNvPicPr preferRelativeResize="0"/>
          <p:nvPr/>
        </p:nvPicPr>
        <p:blipFill rotWithShape="1">
          <a:blip r:embed="rId3">
            <a:alphaModFix/>
          </a:blip>
          <a:srcRect b="0" l="0" r="0" t="0"/>
          <a:stretch/>
        </p:blipFill>
        <p:spPr>
          <a:xfrm>
            <a:off x="0" y="1"/>
            <a:ext cx="2000267" cy="6992932"/>
          </a:xfrm>
          <a:prstGeom prst="rect">
            <a:avLst/>
          </a:prstGeom>
          <a:noFill/>
          <a:ln>
            <a:noFill/>
          </a:ln>
        </p:spPr>
      </p:pic>
      <p:sp>
        <p:nvSpPr>
          <p:cNvPr id="244" name="Google Shape;244;p15"/>
          <p:cNvSpPr txBox="1"/>
          <p:nvPr/>
        </p:nvSpPr>
        <p:spPr>
          <a:xfrm>
            <a:off x="2635300" y="640734"/>
            <a:ext cx="9841098" cy="67710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2000">
              <a:solidFill>
                <a:schemeClr val="dk1"/>
              </a:solidFill>
              <a:latin typeface="Calibri"/>
              <a:ea typeface="Calibri"/>
              <a:cs typeface="Calibri"/>
              <a:sym typeface="Calibri"/>
            </a:endParaRPr>
          </a:p>
        </p:txBody>
      </p:sp>
      <p:pic>
        <p:nvPicPr>
          <p:cNvPr descr="Graphical user interface, text, application&#10;&#10;Description automatically generated" id="245" name="Google Shape;245;p15"/>
          <p:cNvPicPr preferRelativeResize="0"/>
          <p:nvPr/>
        </p:nvPicPr>
        <p:blipFill rotWithShape="1">
          <a:blip r:embed="rId4">
            <a:alphaModFix/>
          </a:blip>
          <a:srcRect b="0" l="0" r="0" t="0"/>
          <a:stretch/>
        </p:blipFill>
        <p:spPr>
          <a:xfrm>
            <a:off x="2000267" y="-67466"/>
            <a:ext cx="10191733" cy="6992932"/>
          </a:xfrm>
          <a:prstGeom prst="rect">
            <a:avLst/>
          </a:prstGeom>
          <a:noFill/>
          <a:ln>
            <a:noFill/>
          </a:ln>
        </p:spPr>
      </p:pic>
      <p:sp>
        <p:nvSpPr>
          <p:cNvPr id="246" name="Google Shape;246;p15"/>
          <p:cNvSpPr/>
          <p:nvPr/>
        </p:nvSpPr>
        <p:spPr>
          <a:xfrm>
            <a:off x="7930496" y="5760066"/>
            <a:ext cx="3717421" cy="914400"/>
          </a:xfrm>
          <a:prstGeom prst="rect">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dk1"/>
                </a:solidFill>
                <a:latin typeface="Calibri"/>
                <a:ea typeface="Calibri"/>
                <a:cs typeface="Calibri"/>
                <a:sym typeface="Calibri"/>
              </a:rPr>
              <a:t>Group 7 Lesson 2 Appendix Two </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50" name="Shape 250"/>
        <p:cNvGrpSpPr/>
        <p:nvPr/>
      </p:nvGrpSpPr>
      <p:grpSpPr>
        <a:xfrm>
          <a:off x="0" y="0"/>
          <a:ext cx="0" cy="0"/>
          <a:chOff x="0" y="0"/>
          <a:chExt cx="0" cy="0"/>
        </a:xfrm>
      </p:grpSpPr>
      <p:sp>
        <p:nvSpPr>
          <p:cNvPr id="251" name="Google Shape;251;p16"/>
          <p:cNvSpPr/>
          <p:nvPr/>
        </p:nvSpPr>
        <p:spPr>
          <a:xfrm>
            <a:off x="2448304" y="212272"/>
            <a:ext cx="9444841" cy="732745"/>
          </a:xfrm>
          <a:prstGeom prst="roundRect">
            <a:avLst>
              <a:gd fmla="val 16667" name="adj"/>
            </a:avLst>
          </a:prstGeom>
          <a:solidFill>
            <a:schemeClr val="accent4"/>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rmAutofit/>
          </a:bodyPr>
          <a:lstStyle/>
          <a:p>
            <a:pPr indent="0" lvl="0" marL="0" marR="0" rtl="0" algn="ctr">
              <a:lnSpc>
                <a:spcPct val="70000"/>
              </a:lnSpc>
              <a:spcBef>
                <a:spcPts val="0"/>
              </a:spcBef>
              <a:spcAft>
                <a:spcPts val="0"/>
              </a:spcAft>
              <a:buClr>
                <a:schemeClr val="lt1"/>
              </a:buClr>
              <a:buSzPts val="2380"/>
              <a:buFont typeface="Arial"/>
              <a:buChar char="•"/>
            </a:pPr>
            <a:r>
              <a:rPr b="1" lang="en-US" sz="2380">
                <a:solidFill>
                  <a:schemeClr val="lt1"/>
                </a:solidFill>
                <a:latin typeface="Calibri"/>
                <a:ea typeface="Calibri"/>
                <a:cs typeface="Calibri"/>
                <a:sym typeface="Calibri"/>
              </a:rPr>
              <a:t>Lesson  Three: Designing a sustainable outfit for Nike and promoting it on social media</a:t>
            </a:r>
            <a:r>
              <a:rPr b="1" lang="en-US" sz="1530">
                <a:solidFill>
                  <a:schemeClr val="lt1"/>
                </a:solidFill>
                <a:latin typeface="Calibri"/>
                <a:ea typeface="Calibri"/>
                <a:cs typeface="Calibri"/>
                <a:sym typeface="Calibri"/>
              </a:rPr>
              <a:t>.</a:t>
            </a:r>
            <a:endParaRPr sz="1530">
              <a:solidFill>
                <a:schemeClr val="lt1"/>
              </a:solidFill>
              <a:latin typeface="Calibri"/>
              <a:ea typeface="Calibri"/>
              <a:cs typeface="Calibri"/>
              <a:sym typeface="Calibri"/>
            </a:endParaRPr>
          </a:p>
        </p:txBody>
      </p:sp>
      <p:sp>
        <p:nvSpPr>
          <p:cNvPr id="252" name="Google Shape;252;p16"/>
          <p:cNvSpPr/>
          <p:nvPr/>
        </p:nvSpPr>
        <p:spPr>
          <a:xfrm>
            <a:off x="2501698" y="1289352"/>
            <a:ext cx="5742516" cy="1156583"/>
          </a:xfrm>
          <a:prstGeom prst="roundRect">
            <a:avLst>
              <a:gd fmla="val 16667" name="adj"/>
            </a:avLst>
          </a:prstGeom>
          <a:solidFill>
            <a:schemeClr val="accent4"/>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400" u="sng">
                <a:solidFill>
                  <a:schemeClr val="lt1"/>
                </a:solidFill>
                <a:latin typeface="Calibri"/>
                <a:ea typeface="Calibri"/>
                <a:cs typeface="Calibri"/>
                <a:sym typeface="Calibri"/>
              </a:rPr>
              <a:t>Learning objective</a:t>
            </a:r>
            <a:endParaRPr b="1" sz="2400" u="sng">
              <a:solidFill>
                <a:schemeClr val="lt1"/>
              </a:solidFill>
              <a:latin typeface="Calibri"/>
              <a:ea typeface="Calibri"/>
              <a:cs typeface="Calibri"/>
              <a:sym typeface="Calibri"/>
            </a:endParaRPr>
          </a:p>
          <a:p>
            <a:pPr indent="-285750" lvl="0" marL="285750" marR="0" rtl="0" algn="ctr">
              <a:spcBef>
                <a:spcPts val="0"/>
              </a:spcBef>
              <a:spcAft>
                <a:spcPts val="0"/>
              </a:spcAft>
              <a:buClr>
                <a:schemeClr val="lt1"/>
              </a:buClr>
              <a:buSzPts val="1800"/>
              <a:buFont typeface="Arial"/>
              <a:buChar char="•"/>
            </a:pPr>
            <a:r>
              <a:rPr lang="en-US" sz="1800">
                <a:solidFill>
                  <a:schemeClr val="lt1"/>
                </a:solidFill>
                <a:latin typeface="Calibri"/>
                <a:ea typeface="Calibri"/>
                <a:cs typeface="Calibri"/>
                <a:sym typeface="Calibri"/>
              </a:rPr>
              <a:t>Apply an understanding of what sustainable fashion is</a:t>
            </a:r>
            <a:endParaRPr sz="1800">
              <a:solidFill>
                <a:schemeClr val="lt1"/>
              </a:solidFill>
              <a:latin typeface="Calibri"/>
              <a:ea typeface="Calibri"/>
              <a:cs typeface="Calibri"/>
              <a:sym typeface="Calibri"/>
            </a:endParaRPr>
          </a:p>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Shape, square&#10;&#10;Description automatically generated" id="253" name="Google Shape;253;p16"/>
          <p:cNvPicPr preferRelativeResize="0"/>
          <p:nvPr/>
        </p:nvPicPr>
        <p:blipFill rotWithShape="1">
          <a:blip r:embed="rId3">
            <a:alphaModFix/>
          </a:blip>
          <a:srcRect b="0" l="0" r="0" t="0"/>
          <a:stretch/>
        </p:blipFill>
        <p:spPr>
          <a:xfrm>
            <a:off x="0" y="1"/>
            <a:ext cx="2000267" cy="7047360"/>
          </a:xfrm>
          <a:prstGeom prst="rect">
            <a:avLst/>
          </a:prstGeom>
          <a:noFill/>
          <a:ln>
            <a:noFill/>
          </a:ln>
        </p:spPr>
      </p:pic>
      <p:sp>
        <p:nvSpPr>
          <p:cNvPr id="254" name="Google Shape;254;p16"/>
          <p:cNvSpPr/>
          <p:nvPr/>
        </p:nvSpPr>
        <p:spPr>
          <a:xfrm>
            <a:off x="8601377" y="1559958"/>
            <a:ext cx="3095314" cy="4684328"/>
          </a:xfrm>
          <a:prstGeom prst="roundRect">
            <a:avLst>
              <a:gd fmla="val 16667" name="adj"/>
            </a:avLst>
          </a:prstGeom>
          <a:solidFill>
            <a:schemeClr val="accent4"/>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400" u="sng">
                <a:solidFill>
                  <a:schemeClr val="lt1"/>
                </a:solidFill>
                <a:latin typeface="Calibri"/>
                <a:ea typeface="Calibri"/>
                <a:cs typeface="Calibri"/>
                <a:sym typeface="Calibri"/>
              </a:rPr>
              <a:t>Learning outcomes </a:t>
            </a:r>
            <a:endParaRPr b="1" sz="2400">
              <a:solidFill>
                <a:schemeClr val="lt1"/>
              </a:solidFill>
              <a:latin typeface="Calibri"/>
              <a:ea typeface="Calibri"/>
              <a:cs typeface="Calibri"/>
              <a:sym typeface="Calibri"/>
            </a:endParaRPr>
          </a:p>
          <a:p>
            <a:pPr indent="0" lvl="0" marL="0" marR="0" rtl="0" algn="l">
              <a:spcBef>
                <a:spcPts val="0"/>
              </a:spcBef>
              <a:spcAft>
                <a:spcPts val="0"/>
              </a:spcAft>
              <a:buNone/>
            </a:pPr>
            <a:r>
              <a:rPr b="1" lang="en-US" sz="2000">
                <a:solidFill>
                  <a:schemeClr val="lt1"/>
                </a:solidFill>
                <a:latin typeface="Calibri"/>
                <a:ea typeface="Calibri"/>
                <a:cs typeface="Calibri"/>
                <a:sym typeface="Calibri"/>
              </a:rPr>
              <a:t>Pupils should be able to:</a:t>
            </a:r>
            <a:endParaRPr/>
          </a:p>
          <a:p>
            <a:pPr indent="-285750" lvl="0" marL="285750" marR="0" rtl="0" algn="l">
              <a:spcBef>
                <a:spcPts val="0"/>
              </a:spcBef>
              <a:spcAft>
                <a:spcPts val="0"/>
              </a:spcAft>
              <a:buClr>
                <a:schemeClr val="lt1"/>
              </a:buClr>
              <a:buSzPts val="2000"/>
              <a:buFont typeface="Arial"/>
              <a:buChar char="•"/>
            </a:pPr>
            <a:r>
              <a:rPr lang="en-US" sz="2000">
                <a:solidFill>
                  <a:schemeClr val="lt1"/>
                </a:solidFill>
                <a:latin typeface="Calibri"/>
                <a:ea typeface="Calibri"/>
                <a:cs typeface="Calibri"/>
                <a:sym typeface="Calibri"/>
              </a:rPr>
              <a:t> Discuss what sustainable fashion is</a:t>
            </a:r>
            <a:endParaRPr sz="2000">
              <a:solidFill>
                <a:schemeClr val="lt1"/>
              </a:solidFill>
              <a:latin typeface="Calibri"/>
              <a:ea typeface="Calibri"/>
              <a:cs typeface="Calibri"/>
              <a:sym typeface="Calibri"/>
            </a:endParaRPr>
          </a:p>
          <a:p>
            <a:pPr indent="-285750" lvl="0" marL="285750" marR="0" rtl="0" algn="l">
              <a:spcBef>
                <a:spcPts val="0"/>
              </a:spcBef>
              <a:spcAft>
                <a:spcPts val="0"/>
              </a:spcAft>
              <a:buClr>
                <a:schemeClr val="lt1"/>
              </a:buClr>
              <a:buSzPts val="2000"/>
              <a:buFont typeface="Arial"/>
              <a:buChar char="•"/>
            </a:pPr>
            <a:r>
              <a:rPr lang="en-US" sz="2000">
                <a:solidFill>
                  <a:schemeClr val="lt1"/>
                </a:solidFill>
                <a:latin typeface="Calibri"/>
                <a:ea typeface="Calibri"/>
                <a:cs typeface="Calibri"/>
                <a:sym typeface="Calibri"/>
              </a:rPr>
              <a:t>Apply this knowledge through sketching </a:t>
            </a:r>
            <a:endParaRPr sz="2000">
              <a:solidFill>
                <a:schemeClr val="lt1"/>
              </a:solidFill>
              <a:latin typeface="Calibri"/>
              <a:ea typeface="Calibri"/>
              <a:cs typeface="Calibri"/>
              <a:sym typeface="Calibri"/>
            </a:endParaRPr>
          </a:p>
          <a:p>
            <a:pPr indent="-285750" lvl="0" marL="285750" marR="0" rtl="0" algn="l">
              <a:spcBef>
                <a:spcPts val="0"/>
              </a:spcBef>
              <a:spcAft>
                <a:spcPts val="0"/>
              </a:spcAft>
              <a:buClr>
                <a:schemeClr val="lt1"/>
              </a:buClr>
              <a:buSzPts val="2000"/>
              <a:buFont typeface="Arial"/>
              <a:buChar char="•"/>
            </a:pPr>
            <a:r>
              <a:rPr lang="en-US" sz="2000">
                <a:solidFill>
                  <a:schemeClr val="lt1"/>
                </a:solidFill>
                <a:latin typeface="Calibri"/>
                <a:ea typeface="Calibri"/>
                <a:cs typeface="Calibri"/>
                <a:sym typeface="Calibri"/>
              </a:rPr>
              <a:t>Justify their outfit deign</a:t>
            </a:r>
            <a:endParaRPr sz="1800">
              <a:solidFill>
                <a:schemeClr val="lt1"/>
              </a:solidFill>
              <a:latin typeface="Calibri"/>
              <a:ea typeface="Calibri"/>
              <a:cs typeface="Calibri"/>
              <a:sym typeface="Calibri"/>
            </a:endParaRPr>
          </a:p>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255" name="Google Shape;255;p16"/>
          <p:cNvPicPr preferRelativeResize="0"/>
          <p:nvPr/>
        </p:nvPicPr>
        <p:blipFill rotWithShape="1">
          <a:blip r:embed="rId4">
            <a:alphaModFix/>
          </a:blip>
          <a:srcRect b="0" l="0" r="0" t="0"/>
          <a:stretch/>
        </p:blipFill>
        <p:spPr>
          <a:xfrm>
            <a:off x="3883491" y="2732345"/>
            <a:ext cx="4425950" cy="1590801"/>
          </a:xfrm>
          <a:prstGeom prst="rect">
            <a:avLst/>
          </a:prstGeom>
          <a:noFill/>
          <a:ln>
            <a:noFill/>
          </a:ln>
        </p:spPr>
      </p:pic>
      <p:pic>
        <p:nvPicPr>
          <p:cNvPr descr="Text, letter&#10;&#10;Description automatically generated" id="256" name="Google Shape;256;p16"/>
          <p:cNvPicPr preferRelativeResize="0"/>
          <p:nvPr/>
        </p:nvPicPr>
        <p:blipFill rotWithShape="1">
          <a:blip r:embed="rId5">
            <a:alphaModFix/>
          </a:blip>
          <a:srcRect b="0" l="0" r="0" t="0"/>
          <a:stretch/>
        </p:blipFill>
        <p:spPr>
          <a:xfrm>
            <a:off x="3056654" y="4455134"/>
            <a:ext cx="3004702" cy="2016286"/>
          </a:xfrm>
          <a:prstGeom prst="rect">
            <a:avLst/>
          </a:prstGeom>
          <a:noFill/>
          <a:ln>
            <a:noFill/>
          </a:ln>
        </p:spPr>
      </p:pic>
      <p:pic>
        <p:nvPicPr>
          <p:cNvPr descr="Icon&#10;&#10;Description automatically generated" id="257" name="Google Shape;257;p16"/>
          <p:cNvPicPr preferRelativeResize="0"/>
          <p:nvPr/>
        </p:nvPicPr>
        <p:blipFill rotWithShape="1">
          <a:blip r:embed="rId6">
            <a:alphaModFix/>
          </a:blip>
          <a:srcRect b="0" l="0" r="0" t="0"/>
          <a:stretch/>
        </p:blipFill>
        <p:spPr>
          <a:xfrm>
            <a:off x="2197260" y="3118558"/>
            <a:ext cx="1730415" cy="1701189"/>
          </a:xfrm>
          <a:prstGeom prst="rect">
            <a:avLst/>
          </a:prstGeom>
          <a:noFill/>
          <a:ln>
            <a:noFill/>
          </a:ln>
        </p:spPr>
      </p:pic>
      <p:pic>
        <p:nvPicPr>
          <p:cNvPr descr="A picture containing indoor&#10;&#10;Description automatically generated" id="258" name="Google Shape;258;p16"/>
          <p:cNvPicPr preferRelativeResize="0"/>
          <p:nvPr/>
        </p:nvPicPr>
        <p:blipFill rotWithShape="1">
          <a:blip r:embed="rId7">
            <a:alphaModFix/>
          </a:blip>
          <a:srcRect b="0" l="0" r="0" t="0"/>
          <a:stretch/>
        </p:blipFill>
        <p:spPr>
          <a:xfrm>
            <a:off x="5767729" y="3889617"/>
            <a:ext cx="2743199" cy="224605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2" name="Shape 262"/>
        <p:cNvGrpSpPr/>
        <p:nvPr/>
      </p:nvGrpSpPr>
      <p:grpSpPr>
        <a:xfrm>
          <a:off x="0" y="0"/>
          <a:ext cx="0" cy="0"/>
          <a:chOff x="0" y="0"/>
          <a:chExt cx="0" cy="0"/>
        </a:xfrm>
      </p:grpSpPr>
      <p:pic>
        <p:nvPicPr>
          <p:cNvPr id="263" name="Google Shape;263;p17"/>
          <p:cNvPicPr preferRelativeResize="0"/>
          <p:nvPr/>
        </p:nvPicPr>
        <p:blipFill rotWithShape="1">
          <a:blip r:embed="rId3">
            <a:alphaModFix/>
          </a:blip>
          <a:srcRect b="0" l="0" r="0" t="0"/>
          <a:stretch/>
        </p:blipFill>
        <p:spPr>
          <a:xfrm>
            <a:off x="2587133" y="393015"/>
            <a:ext cx="9108140" cy="6060907"/>
          </a:xfrm>
          <a:prstGeom prst="rect">
            <a:avLst/>
          </a:prstGeom>
          <a:noFill/>
          <a:ln>
            <a:noFill/>
          </a:ln>
        </p:spPr>
      </p:pic>
      <p:pic>
        <p:nvPicPr>
          <p:cNvPr id="264" name="Google Shape;264;p17"/>
          <p:cNvPicPr preferRelativeResize="0"/>
          <p:nvPr/>
        </p:nvPicPr>
        <p:blipFill rotWithShape="1">
          <a:blip r:embed="rId4">
            <a:alphaModFix/>
          </a:blip>
          <a:srcRect b="0" l="0" r="0" t="0"/>
          <a:stretch/>
        </p:blipFill>
        <p:spPr>
          <a:xfrm>
            <a:off x="0" y="1"/>
            <a:ext cx="2000267" cy="6992932"/>
          </a:xfrm>
          <a:prstGeom prst="rect">
            <a:avLst/>
          </a:prstGeom>
          <a:noFill/>
          <a:ln>
            <a:noFill/>
          </a:ln>
        </p:spPr>
      </p:pic>
      <p:sp>
        <p:nvSpPr>
          <p:cNvPr id="265" name="Google Shape;265;p17"/>
          <p:cNvSpPr/>
          <p:nvPr/>
        </p:nvSpPr>
        <p:spPr>
          <a:xfrm>
            <a:off x="5465516" y="3154215"/>
            <a:ext cx="3535798" cy="675196"/>
          </a:xfrm>
          <a:prstGeom prst="roundRect">
            <a:avLst>
              <a:gd fmla="val 16667" name="adj"/>
            </a:avLst>
          </a:prstGeom>
          <a:solidFill>
            <a:srgbClr val="C00000"/>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400">
                <a:solidFill>
                  <a:schemeClr val="lt1"/>
                </a:solidFill>
                <a:latin typeface="Calibri"/>
                <a:ea typeface="Calibri"/>
                <a:cs typeface="Calibri"/>
                <a:sym typeface="Calibri"/>
              </a:rPr>
              <a:t>Resources needed</a:t>
            </a:r>
            <a:endParaRPr/>
          </a:p>
        </p:txBody>
      </p:sp>
      <p:sp>
        <p:nvSpPr>
          <p:cNvPr id="266" name="Google Shape;266;p17"/>
          <p:cNvSpPr/>
          <p:nvPr/>
        </p:nvSpPr>
        <p:spPr>
          <a:xfrm>
            <a:off x="7145779" y="5129571"/>
            <a:ext cx="3966882" cy="840441"/>
          </a:xfrm>
          <a:prstGeom prst="roundRect">
            <a:avLst>
              <a:gd fmla="val 16667" name="adj"/>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2000">
                <a:solidFill>
                  <a:schemeClr val="lt1"/>
                </a:solidFill>
                <a:latin typeface="Calibri"/>
                <a:ea typeface="Calibri"/>
                <a:cs typeface="Calibri"/>
                <a:sym typeface="Calibri"/>
              </a:rPr>
              <a:t>Dye samples</a:t>
            </a:r>
            <a:endParaRPr/>
          </a:p>
        </p:txBody>
      </p:sp>
      <p:sp>
        <p:nvSpPr>
          <p:cNvPr id="267" name="Google Shape;267;p17"/>
          <p:cNvSpPr/>
          <p:nvPr/>
        </p:nvSpPr>
        <p:spPr>
          <a:xfrm>
            <a:off x="9179857" y="3632946"/>
            <a:ext cx="2431677" cy="717177"/>
          </a:xfrm>
          <a:prstGeom prst="roundRect">
            <a:avLst>
              <a:gd fmla="val 16667" name="adj"/>
            </a:avLst>
          </a:prstGeom>
          <a:solidFill>
            <a:srgbClr val="FF66FF"/>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2000">
                <a:solidFill>
                  <a:schemeClr val="lt1"/>
                </a:solidFill>
                <a:latin typeface="Calibri"/>
                <a:ea typeface="Calibri"/>
                <a:cs typeface="Calibri"/>
                <a:sym typeface="Calibri"/>
              </a:rPr>
              <a:t>Fabric samples</a:t>
            </a:r>
            <a:endParaRPr sz="2000">
              <a:solidFill>
                <a:schemeClr val="lt1"/>
              </a:solidFill>
              <a:latin typeface="Calibri"/>
              <a:ea typeface="Calibri"/>
              <a:cs typeface="Calibri"/>
              <a:sym typeface="Calibri"/>
            </a:endParaRPr>
          </a:p>
        </p:txBody>
      </p:sp>
      <p:sp>
        <p:nvSpPr>
          <p:cNvPr id="268" name="Google Shape;268;p17"/>
          <p:cNvSpPr/>
          <p:nvPr/>
        </p:nvSpPr>
        <p:spPr>
          <a:xfrm>
            <a:off x="8087213" y="1453615"/>
            <a:ext cx="2891118" cy="840441"/>
          </a:xfrm>
          <a:prstGeom prst="roundRect">
            <a:avLst>
              <a:gd fmla="val 16667" name="adj"/>
            </a:avLst>
          </a:prstGeom>
          <a:solidFill>
            <a:schemeClr val="dk2"/>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2000">
                <a:solidFill>
                  <a:schemeClr val="lt1"/>
                </a:solidFill>
                <a:latin typeface="Calibri"/>
                <a:ea typeface="Calibri"/>
                <a:cs typeface="Calibri"/>
                <a:sym typeface="Calibri"/>
              </a:rPr>
              <a:t>Interactive whiteboard</a:t>
            </a:r>
            <a:endParaRPr sz="2000">
              <a:solidFill>
                <a:schemeClr val="lt1"/>
              </a:solidFill>
              <a:latin typeface="Calibri"/>
              <a:ea typeface="Calibri"/>
              <a:cs typeface="Calibri"/>
              <a:sym typeface="Calibri"/>
            </a:endParaRPr>
          </a:p>
        </p:txBody>
      </p:sp>
      <p:sp>
        <p:nvSpPr>
          <p:cNvPr id="269" name="Google Shape;269;p17"/>
          <p:cNvSpPr/>
          <p:nvPr/>
        </p:nvSpPr>
        <p:spPr>
          <a:xfrm>
            <a:off x="3599329" y="741828"/>
            <a:ext cx="3966882" cy="840441"/>
          </a:xfrm>
          <a:prstGeom prst="roundRect">
            <a:avLst>
              <a:gd fmla="val 16667" name="adj"/>
            </a:avLst>
          </a:prstGeom>
          <a:solidFill>
            <a:srgbClr val="D264E3"/>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2000">
                <a:solidFill>
                  <a:schemeClr val="lt1"/>
                </a:solidFill>
                <a:latin typeface="Calibri"/>
                <a:ea typeface="Calibri"/>
                <a:cs typeface="Calibri"/>
                <a:sym typeface="Calibri"/>
              </a:rPr>
              <a:t>Instagram template</a:t>
            </a:r>
            <a:endParaRPr/>
          </a:p>
        </p:txBody>
      </p:sp>
      <p:sp>
        <p:nvSpPr>
          <p:cNvPr id="270" name="Google Shape;270;p17"/>
          <p:cNvSpPr/>
          <p:nvPr/>
        </p:nvSpPr>
        <p:spPr>
          <a:xfrm>
            <a:off x="2915770" y="2254622"/>
            <a:ext cx="2084294" cy="840441"/>
          </a:xfrm>
          <a:prstGeom prst="roundRect">
            <a:avLst>
              <a:gd fmla="val 16667" name="adj"/>
            </a:avLst>
          </a:prstGeom>
          <a:solidFill>
            <a:schemeClr val="accent4"/>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2000">
                <a:solidFill>
                  <a:schemeClr val="lt1"/>
                </a:solidFill>
                <a:latin typeface="Calibri"/>
                <a:ea typeface="Calibri"/>
                <a:cs typeface="Calibri"/>
                <a:sym typeface="Calibri"/>
              </a:rPr>
              <a:t>Pencils</a:t>
            </a:r>
            <a:endParaRPr/>
          </a:p>
        </p:txBody>
      </p:sp>
      <p:sp>
        <p:nvSpPr>
          <p:cNvPr id="271" name="Google Shape;271;p17"/>
          <p:cNvSpPr/>
          <p:nvPr/>
        </p:nvSpPr>
        <p:spPr>
          <a:xfrm>
            <a:off x="3879371" y="5129571"/>
            <a:ext cx="2498912" cy="840441"/>
          </a:xfrm>
          <a:prstGeom prst="roundRect">
            <a:avLst>
              <a:gd fmla="val 16667" name="adj"/>
            </a:avLst>
          </a:prstGeom>
          <a:solidFill>
            <a:srgbClr val="ED7D3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2000">
                <a:solidFill>
                  <a:schemeClr val="lt1"/>
                </a:solidFill>
                <a:latin typeface="Calibri"/>
                <a:ea typeface="Calibri"/>
                <a:cs typeface="Calibri"/>
                <a:sym typeface="Calibri"/>
              </a:rPr>
              <a:t>Colouring pencils</a:t>
            </a:r>
            <a:endParaRPr/>
          </a:p>
        </p:txBody>
      </p:sp>
      <p:sp>
        <p:nvSpPr>
          <p:cNvPr id="272" name="Google Shape;272;p17"/>
          <p:cNvSpPr/>
          <p:nvPr/>
        </p:nvSpPr>
        <p:spPr>
          <a:xfrm rot="4140000">
            <a:off x="5701231" y="2050549"/>
            <a:ext cx="1792939" cy="481852"/>
          </a:xfrm>
          <a:prstGeom prst="leftArrow">
            <a:avLst>
              <a:gd fmla="val 50000" name="adj1"/>
              <a:gd fmla="val 50000" name="adj2"/>
            </a:avLst>
          </a:prstGeom>
          <a:solidFill>
            <a:schemeClr val="l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3" name="Google Shape;273;p17"/>
          <p:cNvSpPr/>
          <p:nvPr/>
        </p:nvSpPr>
        <p:spPr>
          <a:xfrm>
            <a:off x="2963997" y="3749685"/>
            <a:ext cx="2084294" cy="840441"/>
          </a:xfrm>
          <a:prstGeom prst="roundRect">
            <a:avLst>
              <a:gd fmla="val 16667" name="adj"/>
            </a:avLst>
          </a:prstGeom>
          <a:solidFill>
            <a:srgbClr val="548135"/>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2000">
                <a:solidFill>
                  <a:schemeClr val="lt1"/>
                </a:solidFill>
                <a:latin typeface="Calibri"/>
                <a:ea typeface="Calibri"/>
                <a:cs typeface="Calibri"/>
                <a:sym typeface="Calibri"/>
              </a:rPr>
              <a:t>Nike images </a:t>
            </a:r>
            <a:endParaRPr/>
          </a:p>
        </p:txBody>
      </p:sp>
      <p:sp>
        <p:nvSpPr>
          <p:cNvPr id="274" name="Google Shape;274;p17"/>
          <p:cNvSpPr/>
          <p:nvPr/>
        </p:nvSpPr>
        <p:spPr>
          <a:xfrm rot="1140000">
            <a:off x="6108689" y="3667434"/>
            <a:ext cx="482278" cy="1726556"/>
          </a:xfrm>
          <a:prstGeom prst="downArrow">
            <a:avLst>
              <a:gd fmla="val 50000" name="adj1"/>
              <a:gd fmla="val 50000" name="adj2"/>
            </a:avLst>
          </a:prstGeom>
          <a:solidFill>
            <a:schemeClr val="l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5" name="Google Shape;275;p17"/>
          <p:cNvSpPr/>
          <p:nvPr/>
        </p:nvSpPr>
        <p:spPr>
          <a:xfrm rot="-1260000">
            <a:off x="7902764" y="3667433"/>
            <a:ext cx="482278" cy="1726556"/>
          </a:xfrm>
          <a:prstGeom prst="downArrow">
            <a:avLst>
              <a:gd fmla="val 50000" name="adj1"/>
              <a:gd fmla="val 50000" name="adj2"/>
            </a:avLst>
          </a:prstGeom>
          <a:solidFill>
            <a:schemeClr val="l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6" name="Google Shape;276;p17"/>
          <p:cNvSpPr/>
          <p:nvPr/>
        </p:nvSpPr>
        <p:spPr>
          <a:xfrm rot="4080000">
            <a:off x="5024943" y="3281104"/>
            <a:ext cx="482278" cy="1234632"/>
          </a:xfrm>
          <a:prstGeom prst="downArrow">
            <a:avLst>
              <a:gd fmla="val 50000" name="adj1"/>
              <a:gd fmla="val 50000" name="adj2"/>
            </a:avLst>
          </a:prstGeom>
          <a:solidFill>
            <a:schemeClr val="l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7" name="Google Shape;277;p17"/>
          <p:cNvSpPr/>
          <p:nvPr/>
        </p:nvSpPr>
        <p:spPr>
          <a:xfrm rot="-9720000">
            <a:off x="8436107" y="2057260"/>
            <a:ext cx="482278" cy="1224988"/>
          </a:xfrm>
          <a:prstGeom prst="downArrow">
            <a:avLst>
              <a:gd fmla="val 50000" name="adj1"/>
              <a:gd fmla="val 50000" name="adj2"/>
            </a:avLst>
          </a:prstGeom>
          <a:solidFill>
            <a:schemeClr val="l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8" name="Google Shape;278;p17"/>
          <p:cNvSpPr/>
          <p:nvPr/>
        </p:nvSpPr>
        <p:spPr>
          <a:xfrm rot="6600000">
            <a:off x="4985149" y="2208408"/>
            <a:ext cx="482278" cy="1572227"/>
          </a:xfrm>
          <a:prstGeom prst="downArrow">
            <a:avLst>
              <a:gd fmla="val 50000" name="adj1"/>
              <a:gd fmla="val 50000" name="adj2"/>
            </a:avLst>
          </a:prstGeom>
          <a:solidFill>
            <a:schemeClr val="l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9" name="Google Shape;279;p17"/>
          <p:cNvSpPr/>
          <p:nvPr/>
        </p:nvSpPr>
        <p:spPr>
          <a:xfrm rot="-4260000">
            <a:off x="8830375" y="3290298"/>
            <a:ext cx="482278" cy="993493"/>
          </a:xfrm>
          <a:prstGeom prst="downArrow">
            <a:avLst>
              <a:gd fmla="val 50000" name="adj1"/>
              <a:gd fmla="val 50000" name="adj2"/>
            </a:avLst>
          </a:prstGeom>
          <a:solidFill>
            <a:schemeClr val="l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4" name="Shape 284"/>
        <p:cNvGrpSpPr/>
        <p:nvPr/>
      </p:nvGrpSpPr>
      <p:grpSpPr>
        <a:xfrm>
          <a:off x="0" y="0"/>
          <a:ext cx="0" cy="0"/>
          <a:chOff x="0" y="0"/>
          <a:chExt cx="0" cy="0"/>
        </a:xfrm>
      </p:grpSpPr>
      <p:sp>
        <p:nvSpPr>
          <p:cNvPr id="285" name="Google Shape;285;p18"/>
          <p:cNvSpPr txBox="1"/>
          <p:nvPr>
            <p:ph type="title"/>
          </p:nvPr>
        </p:nvSpPr>
        <p:spPr>
          <a:xfrm>
            <a:off x="5288812" y="225608"/>
            <a:ext cx="3598126" cy="763600"/>
          </a:xfrm>
          <a:prstGeom prst="rect">
            <a:avLst/>
          </a:prstGeom>
          <a:solidFill>
            <a:srgbClr val="FFC000"/>
          </a:solidFill>
          <a:ln>
            <a:noFill/>
          </a:ln>
        </p:spPr>
        <p:txBody>
          <a:bodyPr anchorCtr="0" anchor="t" bIns="91425" lIns="91425" spcFirstLastPara="1" rIns="91425" wrap="square" tIns="91425">
            <a:noAutofit/>
          </a:bodyPr>
          <a:lstStyle/>
          <a:p>
            <a:pPr indent="0" lvl="0" marL="0" rtl="0" algn="l">
              <a:lnSpc>
                <a:spcPct val="90000"/>
              </a:lnSpc>
              <a:spcBef>
                <a:spcPts val="0"/>
              </a:spcBef>
              <a:spcAft>
                <a:spcPts val="0"/>
              </a:spcAft>
              <a:buClr>
                <a:schemeClr val="dk1"/>
              </a:buClr>
              <a:buSzPts val="2800"/>
              <a:buFont typeface="Calibri"/>
              <a:buNone/>
            </a:pPr>
            <a:r>
              <a:rPr lang="en-US" sz="3200"/>
              <a:t>Outline of lesson 3:</a:t>
            </a:r>
            <a:endParaRPr sz="3200"/>
          </a:p>
        </p:txBody>
      </p:sp>
      <p:pic>
        <p:nvPicPr>
          <p:cNvPr descr="Shape, square&#10;&#10;Description automatically generated" id="286" name="Google Shape;286;p18"/>
          <p:cNvPicPr preferRelativeResize="0"/>
          <p:nvPr/>
        </p:nvPicPr>
        <p:blipFill rotWithShape="1">
          <a:blip r:embed="rId3">
            <a:alphaModFix/>
          </a:blip>
          <a:srcRect b="0" l="0" r="0" t="0"/>
          <a:stretch/>
        </p:blipFill>
        <p:spPr>
          <a:xfrm>
            <a:off x="0" y="1"/>
            <a:ext cx="2000267" cy="6992932"/>
          </a:xfrm>
          <a:prstGeom prst="rect">
            <a:avLst/>
          </a:prstGeom>
          <a:noFill/>
          <a:ln>
            <a:noFill/>
          </a:ln>
        </p:spPr>
      </p:pic>
      <p:pic>
        <p:nvPicPr>
          <p:cNvPr descr="Icon&#10;&#10;Description automatically generated" id="287" name="Google Shape;287;p18"/>
          <p:cNvPicPr preferRelativeResize="0"/>
          <p:nvPr/>
        </p:nvPicPr>
        <p:blipFill rotWithShape="1">
          <a:blip r:embed="rId4">
            <a:alphaModFix/>
          </a:blip>
          <a:srcRect b="0" l="0" r="0" t="0"/>
          <a:stretch/>
        </p:blipFill>
        <p:spPr>
          <a:xfrm>
            <a:off x="10619126" y="17283"/>
            <a:ext cx="1210432" cy="1185415"/>
          </a:xfrm>
          <a:prstGeom prst="rect">
            <a:avLst/>
          </a:prstGeom>
          <a:noFill/>
          <a:ln>
            <a:noFill/>
          </a:ln>
        </p:spPr>
      </p:pic>
      <p:sp>
        <p:nvSpPr>
          <p:cNvPr id="288" name="Google Shape;288;p18"/>
          <p:cNvSpPr/>
          <p:nvPr/>
        </p:nvSpPr>
        <p:spPr>
          <a:xfrm>
            <a:off x="2106194" y="1179501"/>
            <a:ext cx="9713249" cy="1732548"/>
          </a:xfrm>
          <a:prstGeom prst="roundRect">
            <a:avLst>
              <a:gd fmla="val 16667" name="adj"/>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lt1"/>
                </a:solidFill>
                <a:latin typeface="Calibri"/>
                <a:ea typeface="Calibri"/>
                <a:cs typeface="Calibri"/>
                <a:sym typeface="Calibri"/>
              </a:rPr>
              <a:t>To begin the lesson the pupils will have a discussion in groups of 5/6 pupils. This will have a focus on what they have learned from past 2 lessons, such as the different materials and natural dyes that can be used in making. Pupils from each of the groups will then feedback to the class. As this is happening the teacher would create a mind map on the whiteboard of their ideas.</a:t>
            </a:r>
            <a:endParaRPr sz="1800">
              <a:solidFill>
                <a:schemeClr val="lt1"/>
              </a:solidFill>
              <a:latin typeface="Calibri"/>
              <a:ea typeface="Calibri"/>
              <a:cs typeface="Calibri"/>
              <a:sym typeface="Calibri"/>
            </a:endParaRPr>
          </a:p>
        </p:txBody>
      </p:sp>
      <p:sp>
        <p:nvSpPr>
          <p:cNvPr id="289" name="Google Shape;289;p18"/>
          <p:cNvSpPr/>
          <p:nvPr/>
        </p:nvSpPr>
        <p:spPr>
          <a:xfrm>
            <a:off x="2251254" y="3078760"/>
            <a:ext cx="4833537" cy="3540773"/>
          </a:xfrm>
          <a:prstGeom prst="roundRect">
            <a:avLst>
              <a:gd fmla="val 16667" name="adj"/>
            </a:avLst>
          </a:prstGeom>
          <a:solidFill>
            <a:srgbClr val="FF66FF"/>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lt1"/>
                </a:solidFill>
                <a:latin typeface="Calibri"/>
                <a:ea typeface="Calibri"/>
                <a:cs typeface="Calibri"/>
                <a:sym typeface="Calibri"/>
              </a:rPr>
              <a:t>For the main part of the lesson the pupils will return to their tables where they will find images of Nike clothing alongside samples of sustainable fabric. The pupils will then be given a template to design and promote their own outfit, for the brand Nike. They should apply their knowledge and dye samples from previous lessons to sketch  this outfit on an Instagram template.  </a:t>
            </a:r>
            <a:endParaRPr sz="1800">
              <a:solidFill>
                <a:schemeClr val="lt1"/>
              </a:solidFill>
              <a:latin typeface="Calibri"/>
              <a:ea typeface="Calibri"/>
              <a:cs typeface="Calibri"/>
              <a:sym typeface="Calibri"/>
            </a:endParaRPr>
          </a:p>
        </p:txBody>
      </p:sp>
      <p:pic>
        <p:nvPicPr>
          <p:cNvPr descr="Timeline&#10;&#10;Description automatically generated" id="290" name="Google Shape;290;p18"/>
          <p:cNvPicPr preferRelativeResize="0"/>
          <p:nvPr/>
        </p:nvPicPr>
        <p:blipFill rotWithShape="1">
          <a:blip r:embed="rId5">
            <a:alphaModFix/>
          </a:blip>
          <a:srcRect b="0" l="0" r="0" t="0"/>
          <a:stretch/>
        </p:blipFill>
        <p:spPr>
          <a:xfrm>
            <a:off x="7225799" y="3073831"/>
            <a:ext cx="4597878" cy="3542675"/>
          </a:xfrm>
          <a:prstGeom prst="rect">
            <a:avLst/>
          </a:prstGeom>
          <a:noFill/>
          <a:ln>
            <a:noFill/>
          </a:ln>
        </p:spPr>
      </p:pic>
      <p:pic>
        <p:nvPicPr>
          <p:cNvPr descr="Shape, arrow&#10;&#10;Description automatically generated" id="291" name="Google Shape;291;p18"/>
          <p:cNvPicPr preferRelativeResize="0"/>
          <p:nvPr/>
        </p:nvPicPr>
        <p:blipFill rotWithShape="1">
          <a:blip r:embed="rId6">
            <a:alphaModFix/>
          </a:blip>
          <a:srcRect b="0" l="0" r="0" t="0"/>
          <a:stretch/>
        </p:blipFill>
        <p:spPr>
          <a:xfrm>
            <a:off x="2176071" y="20753"/>
            <a:ext cx="2056151" cy="1107741"/>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6" name="Shape 296"/>
        <p:cNvGrpSpPr/>
        <p:nvPr/>
      </p:nvGrpSpPr>
      <p:grpSpPr>
        <a:xfrm>
          <a:off x="0" y="0"/>
          <a:ext cx="0" cy="0"/>
          <a:chOff x="0" y="0"/>
          <a:chExt cx="0" cy="0"/>
        </a:xfrm>
      </p:grpSpPr>
      <p:pic>
        <p:nvPicPr>
          <p:cNvPr descr="Graphical user interface, application, Word&#10;&#10;Description automatically generated" id="297" name="Google Shape;297;p19"/>
          <p:cNvPicPr preferRelativeResize="0"/>
          <p:nvPr/>
        </p:nvPicPr>
        <p:blipFill rotWithShape="1">
          <a:blip r:embed="rId3">
            <a:alphaModFix/>
          </a:blip>
          <a:srcRect b="8306" l="38061" r="36445" t="22309"/>
          <a:stretch/>
        </p:blipFill>
        <p:spPr>
          <a:xfrm>
            <a:off x="2647420" y="3177"/>
            <a:ext cx="4479689" cy="6855120"/>
          </a:xfrm>
          <a:prstGeom prst="rect">
            <a:avLst/>
          </a:prstGeom>
          <a:noFill/>
          <a:ln>
            <a:noFill/>
          </a:ln>
        </p:spPr>
      </p:pic>
      <p:pic>
        <p:nvPicPr>
          <p:cNvPr descr="Icon&#10;&#10;Description automatically generated" id="298" name="Google Shape;298;p19"/>
          <p:cNvPicPr preferRelativeResize="0"/>
          <p:nvPr/>
        </p:nvPicPr>
        <p:blipFill rotWithShape="1">
          <a:blip r:embed="rId4">
            <a:alphaModFix/>
          </a:blip>
          <a:srcRect b="1" l="1999" r="1" t="0"/>
          <a:stretch/>
        </p:blipFill>
        <p:spPr>
          <a:xfrm>
            <a:off x="-2465" y="-1547"/>
            <a:ext cx="2107335" cy="2037677"/>
          </a:xfrm>
          <a:prstGeom prst="rect">
            <a:avLst/>
          </a:prstGeom>
          <a:noFill/>
          <a:ln>
            <a:noFill/>
          </a:ln>
        </p:spPr>
      </p:pic>
      <p:pic>
        <p:nvPicPr>
          <p:cNvPr descr="Graphical user interface, application, Word&#10;&#10;Description automatically generated" id="299" name="Google Shape;299;p19"/>
          <p:cNvPicPr preferRelativeResize="0"/>
          <p:nvPr/>
        </p:nvPicPr>
        <p:blipFill rotWithShape="1">
          <a:blip r:embed="rId5">
            <a:alphaModFix/>
          </a:blip>
          <a:srcRect b="5994" l="42591" r="32569" t="29464"/>
          <a:stretch/>
        </p:blipFill>
        <p:spPr>
          <a:xfrm>
            <a:off x="7666299" y="-2087"/>
            <a:ext cx="4407592" cy="6438505"/>
          </a:xfrm>
          <a:prstGeom prst="rect">
            <a:avLst/>
          </a:prstGeom>
          <a:noFill/>
          <a:ln>
            <a:noFill/>
          </a:ln>
        </p:spPr>
      </p:pic>
      <p:sp>
        <p:nvSpPr>
          <p:cNvPr id="300" name="Google Shape;300;p19"/>
          <p:cNvSpPr/>
          <p:nvPr/>
        </p:nvSpPr>
        <p:spPr>
          <a:xfrm>
            <a:off x="3716555" y="6460631"/>
            <a:ext cx="2341418" cy="304800"/>
          </a:xfrm>
          <a:prstGeom prst="roundRect">
            <a:avLst>
              <a:gd fmla="val 16667" name="adj"/>
            </a:avLst>
          </a:prstGeom>
          <a:solidFill>
            <a:srgbClr val="ED7D3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200">
                <a:solidFill>
                  <a:schemeClr val="lt1"/>
                </a:solidFill>
                <a:latin typeface="Calibri"/>
                <a:ea typeface="Calibri"/>
                <a:cs typeface="Calibri"/>
                <a:sym typeface="Calibri"/>
              </a:rPr>
              <a:t>Blank template</a:t>
            </a:r>
            <a:endParaRPr sz="1200">
              <a:solidFill>
                <a:schemeClr val="lt1"/>
              </a:solidFill>
              <a:latin typeface="Calibri"/>
              <a:ea typeface="Calibri"/>
              <a:cs typeface="Calibri"/>
              <a:sym typeface="Calibri"/>
            </a:endParaRPr>
          </a:p>
        </p:txBody>
      </p:sp>
      <p:sp>
        <p:nvSpPr>
          <p:cNvPr id="301" name="Google Shape;301;p19"/>
          <p:cNvSpPr/>
          <p:nvPr/>
        </p:nvSpPr>
        <p:spPr>
          <a:xfrm>
            <a:off x="8883281" y="6460631"/>
            <a:ext cx="2341418" cy="280587"/>
          </a:xfrm>
          <a:prstGeom prst="roundRect">
            <a:avLst>
              <a:gd fmla="val 16667" name="adj"/>
            </a:avLst>
          </a:prstGeom>
          <a:solidFill>
            <a:srgbClr val="ED7D3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200">
                <a:solidFill>
                  <a:schemeClr val="lt1"/>
                </a:solidFill>
                <a:latin typeface="Calibri"/>
                <a:ea typeface="Calibri"/>
                <a:cs typeface="Calibri"/>
                <a:sym typeface="Calibri"/>
              </a:rPr>
              <a:t>Scaffolded template</a:t>
            </a:r>
            <a:endParaRPr sz="1200">
              <a:solidFill>
                <a:schemeClr val="lt1"/>
              </a:solidFill>
              <a:latin typeface="Calibri"/>
              <a:ea typeface="Calibri"/>
              <a:cs typeface="Calibri"/>
              <a:sym typeface="Calibri"/>
            </a:endParaRPr>
          </a:p>
        </p:txBody>
      </p:sp>
      <p:sp>
        <p:nvSpPr>
          <p:cNvPr id="302" name="Google Shape;302;p19"/>
          <p:cNvSpPr txBox="1"/>
          <p:nvPr/>
        </p:nvSpPr>
        <p:spPr>
          <a:xfrm>
            <a:off x="-2465" y="3105834"/>
            <a:ext cx="2533906" cy="6463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800">
                <a:solidFill>
                  <a:schemeClr val="dk1"/>
                </a:solidFill>
                <a:latin typeface="Calibri"/>
                <a:ea typeface="Calibri"/>
                <a:cs typeface="Calibri"/>
                <a:sym typeface="Calibri"/>
              </a:rPr>
              <a:t>Group 7 Lesson 3 Appendix Three</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 name="Shape 111"/>
        <p:cNvGrpSpPr/>
        <p:nvPr/>
      </p:nvGrpSpPr>
      <p:grpSpPr>
        <a:xfrm>
          <a:off x="0" y="0"/>
          <a:ext cx="0" cy="0"/>
          <a:chOff x="0" y="0"/>
          <a:chExt cx="0" cy="0"/>
        </a:xfrm>
      </p:grpSpPr>
      <p:sp>
        <p:nvSpPr>
          <p:cNvPr id="112" name="Google Shape;112;p2"/>
          <p:cNvSpPr txBox="1"/>
          <p:nvPr>
            <p:ph type="title"/>
          </p:nvPr>
        </p:nvSpPr>
        <p:spPr>
          <a:xfrm>
            <a:off x="4582328" y="-19050"/>
            <a:ext cx="2227768" cy="333955"/>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00000"/>
              <a:buFont typeface="Calibri"/>
              <a:buNone/>
            </a:pPr>
            <a:r>
              <a:rPr lang="en-US" sz="2000"/>
              <a:t>Group 7  -Overview</a:t>
            </a:r>
            <a:endParaRPr/>
          </a:p>
        </p:txBody>
      </p:sp>
      <p:graphicFrame>
        <p:nvGraphicFramePr>
          <p:cNvPr id="113" name="Google Shape;113;p2"/>
          <p:cNvGraphicFramePr/>
          <p:nvPr/>
        </p:nvGraphicFramePr>
        <p:xfrm>
          <a:off x="402417" y="314902"/>
          <a:ext cx="3000000" cy="3000000"/>
        </p:xfrm>
        <a:graphic>
          <a:graphicData uri="http://schemas.openxmlformats.org/drawingml/2006/table">
            <a:tbl>
              <a:tblPr bandRow="1" firstRow="1">
                <a:noFill/>
                <a:tableStyleId>{25D1644F-1A27-41EF-9DD9-9C9A07D723A9}</a:tableStyleId>
              </a:tblPr>
              <a:tblGrid>
                <a:gridCol w="790425"/>
                <a:gridCol w="3372900"/>
                <a:gridCol w="4420475"/>
                <a:gridCol w="2803350"/>
              </a:tblGrid>
              <a:tr h="2961700">
                <a:tc>
                  <a:txBody>
                    <a:bodyPr/>
                    <a:lstStyle/>
                    <a:p>
                      <a:pPr indent="0" lvl="0" marL="0" marR="0" rtl="0" algn="l">
                        <a:spcBef>
                          <a:spcPts val="0"/>
                        </a:spcBef>
                        <a:spcAft>
                          <a:spcPts val="0"/>
                        </a:spcAft>
                        <a:buNone/>
                      </a:pPr>
                      <a:r>
                        <a:rPr lang="en-US" sz="1100" u="none" cap="none" strike="noStrike">
                          <a:solidFill>
                            <a:schemeClr val="dk1"/>
                          </a:solidFill>
                        </a:rPr>
                        <a:t>Lesson 1</a:t>
                      </a:r>
                      <a:endParaRPr/>
                    </a:p>
                    <a:p>
                      <a:pPr indent="0" lvl="0" marL="0" marR="0" rtl="0" algn="l">
                        <a:spcBef>
                          <a:spcPts val="0"/>
                        </a:spcBef>
                        <a:spcAft>
                          <a:spcPts val="0"/>
                        </a:spcAft>
                        <a:buNone/>
                      </a:pPr>
                      <a:r>
                        <a:t/>
                      </a:r>
                      <a:endParaRPr sz="1100">
                        <a:solidFill>
                          <a:schemeClr val="dk1"/>
                        </a:solidFill>
                      </a:endParaRPr>
                    </a:p>
                    <a:p>
                      <a:pPr indent="0" lvl="0" marL="0" marR="0" rtl="0" algn="l">
                        <a:spcBef>
                          <a:spcPts val="0"/>
                        </a:spcBef>
                        <a:spcAft>
                          <a:spcPts val="0"/>
                        </a:spcAft>
                        <a:buNone/>
                      </a:pPr>
                      <a:r>
                        <a:t/>
                      </a:r>
                      <a:endParaRPr sz="1100">
                        <a:solidFill>
                          <a:schemeClr val="dk1"/>
                        </a:solidFill>
                      </a:endParaRPr>
                    </a:p>
                  </a:txBody>
                  <a:tcPr marT="60950" marB="60950" marR="121925" marL="121925"/>
                </a:tc>
                <a:tc>
                  <a:txBody>
                    <a:bodyPr/>
                    <a:lstStyle/>
                    <a:p>
                      <a:pPr indent="0" lvl="0" marL="0" marR="0" rtl="0" algn="l">
                        <a:lnSpc>
                          <a:spcPct val="107000"/>
                        </a:lnSpc>
                        <a:spcBef>
                          <a:spcPts val="0"/>
                        </a:spcBef>
                        <a:spcAft>
                          <a:spcPts val="0"/>
                        </a:spcAft>
                        <a:buNone/>
                      </a:pPr>
                      <a:r>
                        <a:rPr b="1" lang="en-US" sz="1100">
                          <a:solidFill>
                            <a:srgbClr val="000000"/>
                          </a:solidFill>
                          <a:latin typeface="Calibri"/>
                          <a:ea typeface="Calibri"/>
                          <a:cs typeface="Calibri"/>
                          <a:sym typeface="Calibri"/>
                        </a:rPr>
                        <a:t>Lesson One: Understanding sustainable and Unsustainable materials Learning Objective: </a:t>
                      </a:r>
                      <a:r>
                        <a:rPr b="0" lang="en-US" sz="1100">
                          <a:solidFill>
                            <a:srgbClr val="000000"/>
                          </a:solidFill>
                          <a:latin typeface="Calibri"/>
                          <a:ea typeface="Calibri"/>
                          <a:cs typeface="Calibri"/>
                          <a:sym typeface="Calibri"/>
                        </a:rPr>
                        <a:t>Understand the problems with unsustainable materials in clothing production, and solutions to this.</a:t>
                      </a:r>
                      <a:endParaRPr b="0" sz="1100">
                        <a:latin typeface="Calibri"/>
                        <a:ea typeface="Calibri"/>
                        <a:cs typeface="Calibri"/>
                        <a:sym typeface="Calibri"/>
                      </a:endParaRPr>
                    </a:p>
                    <a:p>
                      <a:pPr indent="0" lvl="0" marL="0" marR="0" rtl="0" algn="l">
                        <a:lnSpc>
                          <a:spcPct val="107000"/>
                        </a:lnSpc>
                        <a:spcBef>
                          <a:spcPts val="800"/>
                        </a:spcBef>
                        <a:spcAft>
                          <a:spcPts val="0"/>
                        </a:spcAft>
                        <a:buNone/>
                      </a:pPr>
                      <a:r>
                        <a:rPr b="1" lang="en-US" sz="1100">
                          <a:solidFill>
                            <a:srgbClr val="000000"/>
                          </a:solidFill>
                          <a:latin typeface="Calibri"/>
                          <a:ea typeface="Calibri"/>
                          <a:cs typeface="Calibri"/>
                          <a:sym typeface="Calibri"/>
                        </a:rPr>
                        <a:t>Learning Outcomes:</a:t>
                      </a:r>
                      <a:endParaRPr sz="1100">
                        <a:latin typeface="Calibri"/>
                        <a:ea typeface="Calibri"/>
                        <a:cs typeface="Calibri"/>
                        <a:sym typeface="Calibri"/>
                      </a:endParaRPr>
                    </a:p>
                    <a:p>
                      <a:pPr indent="-171450" lvl="0" marL="171450" marR="0" rtl="0" algn="l">
                        <a:lnSpc>
                          <a:spcPct val="107000"/>
                        </a:lnSpc>
                        <a:spcBef>
                          <a:spcPts val="800"/>
                        </a:spcBef>
                        <a:spcAft>
                          <a:spcPts val="0"/>
                        </a:spcAft>
                        <a:buClr>
                          <a:srgbClr val="000000"/>
                        </a:buClr>
                        <a:buSzPts val="1100"/>
                        <a:buFont typeface="Arial"/>
                        <a:buChar char="•"/>
                      </a:pPr>
                      <a:r>
                        <a:rPr b="0" lang="en-US" sz="1100">
                          <a:solidFill>
                            <a:srgbClr val="000000"/>
                          </a:solidFill>
                          <a:latin typeface="Calibri"/>
                          <a:ea typeface="Calibri"/>
                          <a:cs typeface="Calibri"/>
                          <a:sym typeface="Calibri"/>
                        </a:rPr>
                        <a:t>Understand that companies can use some materials, which causes harm to the earth.</a:t>
                      </a:r>
                      <a:endParaRPr b="0" sz="1100">
                        <a:latin typeface="Calibri"/>
                        <a:ea typeface="Calibri"/>
                        <a:cs typeface="Calibri"/>
                        <a:sym typeface="Calibri"/>
                      </a:endParaRPr>
                    </a:p>
                    <a:p>
                      <a:pPr indent="-171450" lvl="0" marL="171450" marR="0" rtl="0" algn="l">
                        <a:lnSpc>
                          <a:spcPct val="107000"/>
                        </a:lnSpc>
                        <a:spcBef>
                          <a:spcPts val="800"/>
                        </a:spcBef>
                        <a:spcAft>
                          <a:spcPts val="0"/>
                        </a:spcAft>
                        <a:buClr>
                          <a:srgbClr val="000000"/>
                        </a:buClr>
                        <a:buSzPts val="1100"/>
                        <a:buFont typeface="Arial"/>
                        <a:buChar char="•"/>
                      </a:pPr>
                      <a:r>
                        <a:rPr b="0" lang="en-US" sz="1100">
                          <a:solidFill>
                            <a:srgbClr val="000000"/>
                          </a:solidFill>
                          <a:latin typeface="Calibri"/>
                          <a:ea typeface="Calibri"/>
                          <a:cs typeface="Calibri"/>
                          <a:sym typeface="Calibri"/>
                        </a:rPr>
                        <a:t>Discover problems caused using some materials.</a:t>
                      </a:r>
                      <a:endParaRPr b="0" sz="1100">
                        <a:latin typeface="Calibri"/>
                        <a:ea typeface="Calibri"/>
                        <a:cs typeface="Calibri"/>
                        <a:sym typeface="Calibri"/>
                      </a:endParaRPr>
                    </a:p>
                    <a:p>
                      <a:pPr indent="-171450" lvl="0" marL="171450" marR="0" rtl="0" algn="l">
                        <a:lnSpc>
                          <a:spcPct val="107000"/>
                        </a:lnSpc>
                        <a:spcBef>
                          <a:spcPts val="800"/>
                        </a:spcBef>
                        <a:spcAft>
                          <a:spcPts val="0"/>
                        </a:spcAft>
                        <a:buClr>
                          <a:srgbClr val="000000"/>
                        </a:buClr>
                        <a:buSzPts val="1100"/>
                        <a:buFont typeface="Arial"/>
                        <a:buChar char="•"/>
                      </a:pPr>
                      <a:r>
                        <a:rPr b="0" lang="en-US" sz="1100">
                          <a:solidFill>
                            <a:srgbClr val="000000"/>
                          </a:solidFill>
                          <a:latin typeface="Calibri"/>
                          <a:ea typeface="Calibri"/>
                          <a:cs typeface="Calibri"/>
                          <a:sym typeface="Calibri"/>
                        </a:rPr>
                        <a:t>Understand how sustainable materials can be better for the earth.</a:t>
                      </a:r>
                      <a:endParaRPr b="0" sz="1100">
                        <a:latin typeface="Calibri"/>
                        <a:ea typeface="Calibri"/>
                        <a:cs typeface="Calibri"/>
                        <a:sym typeface="Calibri"/>
                      </a:endParaRPr>
                    </a:p>
                    <a:p>
                      <a:pPr indent="0" lvl="0" marL="0" marR="0" rtl="0" algn="l">
                        <a:lnSpc>
                          <a:spcPct val="107000"/>
                        </a:lnSpc>
                        <a:spcBef>
                          <a:spcPts val="800"/>
                        </a:spcBef>
                        <a:spcAft>
                          <a:spcPts val="0"/>
                        </a:spcAft>
                        <a:buNone/>
                      </a:pPr>
                      <a:r>
                        <a:rPr b="1" lang="en-US" sz="1100">
                          <a:solidFill>
                            <a:srgbClr val="000000"/>
                          </a:solidFill>
                          <a:latin typeface="Calibri"/>
                          <a:ea typeface="Calibri"/>
                          <a:cs typeface="Calibri"/>
                          <a:sym typeface="Calibri"/>
                        </a:rPr>
                        <a:t>This lesson links to the twelfth Sustainable Development Goal: Responsible consumption and Production.</a:t>
                      </a:r>
                      <a:endParaRPr sz="1100">
                        <a:latin typeface="Calibri"/>
                        <a:ea typeface="Calibri"/>
                        <a:cs typeface="Calibri"/>
                        <a:sym typeface="Calibri"/>
                      </a:endParaRPr>
                    </a:p>
                  </a:txBody>
                  <a:tcPr marT="60950" marB="60950" marR="121925" marL="121925"/>
                </a:tc>
                <a:tc>
                  <a:txBody>
                    <a:bodyPr/>
                    <a:lstStyle/>
                    <a:p>
                      <a:pPr indent="0" lvl="0" marL="0" marR="0" rtl="0" algn="l">
                        <a:lnSpc>
                          <a:spcPct val="107000"/>
                        </a:lnSpc>
                        <a:spcBef>
                          <a:spcPts val="0"/>
                        </a:spcBef>
                        <a:spcAft>
                          <a:spcPts val="0"/>
                        </a:spcAft>
                        <a:buNone/>
                      </a:pPr>
                      <a:r>
                        <a:rPr b="1" lang="en-US" sz="1100">
                          <a:solidFill>
                            <a:schemeClr val="dk1"/>
                          </a:solidFill>
                          <a:latin typeface="Calibri"/>
                          <a:ea typeface="Calibri"/>
                          <a:cs typeface="Calibri"/>
                          <a:sym typeface="Calibri"/>
                        </a:rPr>
                        <a:t>Activity One </a:t>
                      </a:r>
                      <a:r>
                        <a:rPr lang="en-US" sz="1100">
                          <a:solidFill>
                            <a:schemeClr val="dk1"/>
                          </a:solidFill>
                          <a:latin typeface="Calibri"/>
                          <a:ea typeface="Calibri"/>
                          <a:cs typeface="Calibri"/>
                          <a:sym typeface="Calibri"/>
                        </a:rPr>
                        <a:t>'What is happening in these photos?' And 'how do these photos make you feel?’. Appendix one Then show images form appendix two and ask </a:t>
                      </a:r>
                      <a:r>
                        <a:rPr b="0" lang="en-US" sz="1100">
                          <a:solidFill>
                            <a:schemeClr val="dk1"/>
                          </a:solidFill>
                        </a:rPr>
                        <a:t>Do you recognise these brands? </a:t>
                      </a:r>
                      <a:endParaRPr/>
                    </a:p>
                    <a:p>
                      <a:pPr indent="0" lvl="0" marL="0" marR="0" rtl="0" algn="l">
                        <a:lnSpc>
                          <a:spcPct val="107000"/>
                        </a:lnSpc>
                        <a:spcBef>
                          <a:spcPts val="800"/>
                        </a:spcBef>
                        <a:spcAft>
                          <a:spcPts val="0"/>
                        </a:spcAft>
                        <a:buNone/>
                      </a:pPr>
                      <a:r>
                        <a:rPr b="1" lang="en-US" sz="1100">
                          <a:solidFill>
                            <a:schemeClr val="dk1"/>
                          </a:solidFill>
                        </a:rPr>
                        <a:t>Activity Three- lets find out more </a:t>
                      </a:r>
                      <a:r>
                        <a:rPr lang="en-US" sz="1100">
                          <a:solidFill>
                            <a:schemeClr val="dk1"/>
                          </a:solidFill>
                        </a:rPr>
                        <a:t>Give the pupils clippings from articles about Nike and its use of materials. provide written print outs about sustainable materials that could be used as an alternative to these unsustainable materials. The pupils have the option to research articles using the links provided on ipads, in order to find out more information about Nike's use of unsustainable materials.  </a:t>
                      </a:r>
                      <a:endParaRPr sz="1100">
                        <a:solidFill>
                          <a:schemeClr val="dk1"/>
                        </a:solidFill>
                      </a:endParaRPr>
                    </a:p>
                    <a:p>
                      <a:pPr indent="0" lvl="0" marL="0" marR="0" rtl="0" algn="l">
                        <a:lnSpc>
                          <a:spcPct val="107000"/>
                        </a:lnSpc>
                        <a:spcBef>
                          <a:spcPts val="800"/>
                        </a:spcBef>
                        <a:spcAft>
                          <a:spcPts val="0"/>
                        </a:spcAft>
                        <a:buNone/>
                      </a:pPr>
                      <a:r>
                        <a:rPr b="0" lang="en-US" sz="1100">
                          <a:solidFill>
                            <a:schemeClr val="dk1"/>
                          </a:solidFill>
                        </a:rPr>
                        <a:t>Activity Three- from research findings complete a table of problems </a:t>
                      </a:r>
                      <a:endParaRPr/>
                    </a:p>
                    <a:p>
                      <a:pPr indent="0" lvl="0" marL="0" marR="0" rtl="0" algn="l">
                        <a:lnSpc>
                          <a:spcPct val="107000"/>
                        </a:lnSpc>
                        <a:spcBef>
                          <a:spcPts val="800"/>
                        </a:spcBef>
                        <a:spcAft>
                          <a:spcPts val="0"/>
                        </a:spcAft>
                        <a:buNone/>
                      </a:pPr>
                      <a:r>
                        <a:rPr b="0" lang="en-US" sz="1100">
                          <a:solidFill>
                            <a:schemeClr val="dk1"/>
                          </a:solidFill>
                        </a:rPr>
                        <a:t>and solutions </a:t>
                      </a:r>
                      <a:endParaRPr/>
                    </a:p>
                    <a:p>
                      <a:pPr indent="0" lvl="0" marL="0" marR="0" rtl="0" algn="l">
                        <a:lnSpc>
                          <a:spcPct val="100000"/>
                        </a:lnSpc>
                        <a:spcBef>
                          <a:spcPts val="800"/>
                        </a:spcBef>
                        <a:spcAft>
                          <a:spcPts val="0"/>
                        </a:spcAft>
                        <a:buClr>
                          <a:srgbClr val="000000"/>
                        </a:buClr>
                        <a:buSzPts val="1100"/>
                        <a:buFont typeface="Arial"/>
                        <a:buNone/>
                      </a:pPr>
                      <a:r>
                        <a:t/>
                      </a:r>
                      <a:endParaRPr b="0" i="0" sz="1100" u="none" cap="none" strike="noStrike">
                        <a:solidFill>
                          <a:schemeClr val="dk1"/>
                        </a:solidFill>
                        <a:latin typeface="Calibri"/>
                        <a:ea typeface="Calibri"/>
                        <a:cs typeface="Calibri"/>
                        <a:sym typeface="Calibri"/>
                      </a:endParaRPr>
                    </a:p>
                  </a:txBody>
                  <a:tcPr marT="60950" marB="60950" marR="121925" marL="121925"/>
                </a:tc>
                <a:tc>
                  <a:txBody>
                    <a:bodyPr/>
                    <a:lstStyle/>
                    <a:p>
                      <a:pPr indent="-228600" lvl="0" marL="457200" marR="0" rtl="0" algn="l">
                        <a:lnSpc>
                          <a:spcPct val="107000"/>
                        </a:lnSpc>
                        <a:spcBef>
                          <a:spcPts val="0"/>
                        </a:spcBef>
                        <a:spcAft>
                          <a:spcPts val="0"/>
                        </a:spcAft>
                        <a:buNone/>
                      </a:pPr>
                      <a:r>
                        <a:rPr lang="en-US" sz="1100">
                          <a:solidFill>
                            <a:schemeClr val="dk1"/>
                          </a:solidFill>
                          <a:latin typeface="Calibri"/>
                          <a:ea typeface="Calibri"/>
                          <a:cs typeface="Calibri"/>
                          <a:sym typeface="Calibri"/>
                        </a:rPr>
                        <a:t>A3 pages​/ Markers​/ Ipads/ Article Clippings</a:t>
                      </a:r>
                      <a:endParaRPr sz="1100">
                        <a:solidFill>
                          <a:schemeClr val="dk1"/>
                        </a:solidFill>
                        <a:latin typeface="Calibri"/>
                        <a:ea typeface="Calibri"/>
                        <a:cs typeface="Calibri"/>
                        <a:sym typeface="Calibri"/>
                      </a:endParaRPr>
                    </a:p>
                    <a:p>
                      <a:pPr indent="-228600" lvl="0" marL="457200" marR="0" rtl="0" algn="l">
                        <a:lnSpc>
                          <a:spcPct val="107000"/>
                        </a:lnSpc>
                        <a:spcBef>
                          <a:spcPts val="800"/>
                        </a:spcBef>
                        <a:spcAft>
                          <a:spcPts val="0"/>
                        </a:spcAft>
                        <a:buNone/>
                      </a:pPr>
                      <a:r>
                        <a:rPr lang="en-US" sz="1100">
                          <a:solidFill>
                            <a:schemeClr val="dk1"/>
                          </a:solidFill>
                          <a:latin typeface="Calibri"/>
                          <a:ea typeface="Calibri"/>
                          <a:cs typeface="Calibri"/>
                          <a:sym typeface="Calibri"/>
                        </a:rPr>
                        <a:t>Photos- Appendix 1 </a:t>
                      </a:r>
                      <a:endParaRPr/>
                    </a:p>
                    <a:p>
                      <a:pPr indent="-228600" lvl="0" marL="457200" marR="0" rtl="0" algn="l">
                        <a:lnSpc>
                          <a:spcPct val="107000"/>
                        </a:lnSpc>
                        <a:spcBef>
                          <a:spcPts val="800"/>
                        </a:spcBef>
                        <a:spcAft>
                          <a:spcPts val="0"/>
                        </a:spcAft>
                        <a:buNone/>
                      </a:pPr>
                      <a:r>
                        <a:rPr lang="en-US" sz="1100">
                          <a:solidFill>
                            <a:schemeClr val="dk1"/>
                          </a:solidFill>
                          <a:latin typeface="Calibri"/>
                          <a:ea typeface="Calibri"/>
                          <a:cs typeface="Calibri"/>
                          <a:sym typeface="Calibri"/>
                        </a:rPr>
                        <a:t>Photos Appendix 2 –  </a:t>
                      </a:r>
                      <a:r>
                        <a:rPr lang="en-US" sz="1100" u="sng">
                          <a:solidFill>
                            <a:schemeClr val="dk1"/>
                          </a:solidFill>
                          <a:latin typeface="Calibri"/>
                          <a:ea typeface="Calibri"/>
                          <a:cs typeface="Calibri"/>
                          <a:sym typeface="Calibri"/>
                          <a:hlinkClick r:id="rId3">
                            <a:extLst>
                              <a:ext uri="{A12FA001-AC4F-418D-AE19-62706E023703}">
                                <ahyp:hlinkClr val="tx"/>
                              </a:ext>
                            </a:extLst>
                          </a:hlinkClick>
                        </a:rPr>
                        <a:t>www.ethicalconsumer.org/company-profile/nike-inc\</a:t>
                      </a:r>
                      <a:r>
                        <a:rPr lang="en-US" sz="1100">
                          <a:solidFill>
                            <a:schemeClr val="dk1"/>
                          </a:solidFill>
                          <a:latin typeface="Calibri"/>
                          <a:ea typeface="Calibri"/>
                          <a:cs typeface="Calibri"/>
                          <a:sym typeface="Calibri"/>
                        </a:rPr>
                        <a:t> </a:t>
                      </a:r>
                      <a:endParaRPr sz="1100">
                        <a:solidFill>
                          <a:schemeClr val="dk1"/>
                        </a:solidFill>
                        <a:latin typeface="Calibri"/>
                        <a:ea typeface="Calibri"/>
                        <a:cs typeface="Calibri"/>
                        <a:sym typeface="Calibri"/>
                      </a:endParaRPr>
                    </a:p>
                    <a:p>
                      <a:pPr indent="0" lvl="0" marL="0" marR="0" rtl="0" algn="l">
                        <a:lnSpc>
                          <a:spcPct val="107000"/>
                        </a:lnSpc>
                        <a:spcBef>
                          <a:spcPts val="800"/>
                        </a:spcBef>
                        <a:spcAft>
                          <a:spcPts val="0"/>
                        </a:spcAft>
                        <a:buNone/>
                      </a:pPr>
                      <a:r>
                        <a:rPr lang="en-US" sz="1100">
                          <a:solidFill>
                            <a:schemeClr val="dk1"/>
                          </a:solidFill>
                          <a:latin typeface="Calibri"/>
                          <a:ea typeface="Calibri"/>
                          <a:cs typeface="Calibri"/>
                          <a:sym typeface="Calibri"/>
                        </a:rPr>
                        <a:t>   </a:t>
                      </a:r>
                      <a:r>
                        <a:rPr lang="en-US" sz="1100" u="sng">
                          <a:solidFill>
                            <a:schemeClr val="dk1"/>
                          </a:solidFill>
                          <a:latin typeface="Calibri"/>
                          <a:ea typeface="Calibri"/>
                          <a:cs typeface="Calibri"/>
                          <a:sym typeface="Calibri"/>
                          <a:hlinkClick r:id="rId4">
                            <a:extLst>
                              <a:ext uri="{A12FA001-AC4F-418D-AE19-62706E023703}">
                                <ahyp:hlinkClr val="tx"/>
                              </a:ext>
                            </a:extLst>
                          </a:hlinkClick>
                        </a:rPr>
                        <a:t>//goodonyou.eco/how-ethical-is nike/</a:t>
                      </a:r>
                      <a:r>
                        <a:rPr lang="en-US" sz="1100">
                          <a:solidFill>
                            <a:schemeClr val="dk1"/>
                          </a:solidFill>
                          <a:latin typeface="Calibri"/>
                          <a:ea typeface="Calibri"/>
                          <a:cs typeface="Calibri"/>
                          <a:sym typeface="Calibri"/>
                        </a:rPr>
                        <a:t>                                       </a:t>
                      </a:r>
                      <a:endParaRPr sz="1100">
                        <a:solidFill>
                          <a:schemeClr val="dk1"/>
                        </a:solidFill>
                        <a:latin typeface="Calibri"/>
                        <a:ea typeface="Calibri"/>
                        <a:cs typeface="Calibri"/>
                        <a:sym typeface="Calibri"/>
                      </a:endParaRPr>
                    </a:p>
                    <a:p>
                      <a:pPr indent="0" lvl="0" marL="0" marR="0" rtl="0" algn="l">
                        <a:lnSpc>
                          <a:spcPct val="107000"/>
                        </a:lnSpc>
                        <a:spcBef>
                          <a:spcPts val="800"/>
                        </a:spcBef>
                        <a:spcAft>
                          <a:spcPts val="0"/>
                        </a:spcAft>
                        <a:buNone/>
                      </a:pPr>
                      <a:r>
                        <a:rPr lang="en-US" sz="1100">
                          <a:solidFill>
                            <a:schemeClr val="dk1"/>
                          </a:solidFill>
                          <a:latin typeface="Calibri"/>
                          <a:ea typeface="Calibri"/>
                          <a:cs typeface="Calibri"/>
                          <a:sym typeface="Calibri"/>
                        </a:rPr>
                        <a:t>   </a:t>
                      </a:r>
                      <a:r>
                        <a:rPr lang="en-US" sz="1100" u="sng">
                          <a:solidFill>
                            <a:schemeClr val="dk1"/>
                          </a:solidFill>
                          <a:latin typeface="Calibri"/>
                          <a:ea typeface="Calibri"/>
                          <a:cs typeface="Calibri"/>
                          <a:sym typeface="Calibri"/>
                          <a:hlinkClick r:id="rId5">
                            <a:extLst>
                              <a:ext uri="{A12FA001-AC4F-418D-AE19-62706E023703}">
                                <ahyp:hlinkClr val="tx"/>
                              </a:ext>
                            </a:extLst>
                          </a:hlinkClick>
                        </a:rPr>
                        <a:t>https://www.bbc.co.uk/bitesize/articles/zdrw47h</a:t>
                      </a:r>
                      <a:r>
                        <a:rPr lang="en-US" sz="1100">
                          <a:solidFill>
                            <a:schemeClr val="dk1"/>
                          </a:solidFill>
                          <a:latin typeface="Calibri"/>
                          <a:ea typeface="Calibri"/>
                          <a:cs typeface="Calibri"/>
                          <a:sym typeface="Calibri"/>
                        </a:rPr>
                        <a:t> </a:t>
                      </a:r>
                      <a:endParaRPr sz="1100">
                        <a:solidFill>
                          <a:schemeClr val="dk1"/>
                        </a:solidFill>
                        <a:latin typeface="Calibri"/>
                        <a:ea typeface="Calibri"/>
                        <a:cs typeface="Calibri"/>
                        <a:sym typeface="Calibri"/>
                      </a:endParaRPr>
                    </a:p>
                    <a:p>
                      <a:pPr indent="0" lvl="0" marL="0" marR="0" rtl="0" algn="l">
                        <a:spcBef>
                          <a:spcPts val="800"/>
                        </a:spcBef>
                        <a:spcAft>
                          <a:spcPts val="0"/>
                        </a:spcAft>
                        <a:buClr>
                          <a:schemeClr val="dk1"/>
                        </a:buClr>
                        <a:buSzPts val="1100"/>
                        <a:buFont typeface="Calibri"/>
                        <a:buNone/>
                      </a:pPr>
                      <a:r>
                        <a:t/>
                      </a:r>
                      <a:endParaRPr b="1" sz="1100">
                        <a:solidFill>
                          <a:schemeClr val="lt1"/>
                        </a:solidFill>
                        <a:latin typeface="Calibri"/>
                        <a:ea typeface="Calibri"/>
                        <a:cs typeface="Calibri"/>
                        <a:sym typeface="Calibri"/>
                      </a:endParaRPr>
                    </a:p>
                  </a:txBody>
                  <a:tcPr marT="45725" marB="45725" marR="91450" marL="91450"/>
                </a:tc>
              </a:tr>
              <a:tr h="3573425">
                <a:tc>
                  <a:txBody>
                    <a:bodyPr/>
                    <a:lstStyle/>
                    <a:p>
                      <a:pPr indent="0" lvl="0" marL="0" marR="0" rtl="0" algn="l">
                        <a:spcBef>
                          <a:spcPts val="0"/>
                        </a:spcBef>
                        <a:spcAft>
                          <a:spcPts val="0"/>
                        </a:spcAft>
                        <a:buNone/>
                      </a:pPr>
                      <a:r>
                        <a:rPr b="1" lang="en-US" sz="1100"/>
                        <a:t>Lesson 2 </a:t>
                      </a:r>
                      <a:endParaRPr/>
                    </a:p>
                  </a:txBody>
                  <a:tcPr marT="60950" marB="60950" marR="121925" marL="121925"/>
                </a:tc>
                <a:tc>
                  <a:txBody>
                    <a:bodyPr/>
                    <a:lstStyle/>
                    <a:p>
                      <a:pPr indent="0" lvl="0" marL="0" marR="0" rtl="0" algn="l">
                        <a:lnSpc>
                          <a:spcPct val="107000"/>
                        </a:lnSpc>
                        <a:spcBef>
                          <a:spcPts val="0"/>
                        </a:spcBef>
                        <a:spcAft>
                          <a:spcPts val="0"/>
                        </a:spcAft>
                        <a:buNone/>
                      </a:pPr>
                      <a:r>
                        <a:rPr b="1" lang="en-US" sz="1100">
                          <a:solidFill>
                            <a:srgbClr val="000000"/>
                          </a:solidFill>
                          <a:latin typeface="Calibri"/>
                          <a:ea typeface="Calibri"/>
                          <a:cs typeface="Calibri"/>
                          <a:sym typeface="Calibri"/>
                        </a:rPr>
                        <a:t>Lesson Two: Experimenting with Natural Dyes</a:t>
                      </a:r>
                      <a:endParaRPr sz="1100">
                        <a:latin typeface="Calibri"/>
                        <a:ea typeface="Calibri"/>
                        <a:cs typeface="Calibri"/>
                        <a:sym typeface="Calibri"/>
                      </a:endParaRPr>
                    </a:p>
                    <a:p>
                      <a:pPr indent="0" lvl="0" marL="0" marR="0" rtl="0" algn="l">
                        <a:lnSpc>
                          <a:spcPct val="107000"/>
                        </a:lnSpc>
                        <a:spcBef>
                          <a:spcPts val="800"/>
                        </a:spcBef>
                        <a:spcAft>
                          <a:spcPts val="0"/>
                        </a:spcAft>
                        <a:buNone/>
                      </a:pPr>
                      <a:r>
                        <a:rPr b="1" lang="en-US" sz="1100" u="none">
                          <a:solidFill>
                            <a:srgbClr val="000000"/>
                          </a:solidFill>
                          <a:latin typeface="Calibri"/>
                          <a:ea typeface="Calibri"/>
                          <a:cs typeface="Calibri"/>
                          <a:sym typeface="Calibri"/>
                        </a:rPr>
                        <a:t>Learning Objective: </a:t>
                      </a:r>
                      <a:r>
                        <a:rPr b="0" lang="en-US" sz="1100">
                          <a:solidFill>
                            <a:srgbClr val="000000"/>
                          </a:solidFill>
                          <a:latin typeface="Calibri"/>
                          <a:ea typeface="Calibri"/>
                          <a:cs typeface="Calibri"/>
                          <a:sym typeface="Calibri"/>
                        </a:rPr>
                        <a:t>Understand how natural dyes can be used and how their effectiveness differs. </a:t>
                      </a:r>
                      <a:endParaRPr b="0" sz="1100">
                        <a:latin typeface="Calibri"/>
                        <a:ea typeface="Calibri"/>
                        <a:cs typeface="Calibri"/>
                        <a:sym typeface="Calibri"/>
                      </a:endParaRPr>
                    </a:p>
                    <a:p>
                      <a:pPr indent="0" lvl="0" marL="0" marR="0" rtl="0" algn="l">
                        <a:lnSpc>
                          <a:spcPct val="107000"/>
                        </a:lnSpc>
                        <a:spcBef>
                          <a:spcPts val="800"/>
                        </a:spcBef>
                        <a:spcAft>
                          <a:spcPts val="0"/>
                        </a:spcAft>
                        <a:buNone/>
                      </a:pPr>
                      <a:r>
                        <a:rPr b="1" lang="en-US" sz="1100" u="none">
                          <a:solidFill>
                            <a:srgbClr val="000000"/>
                          </a:solidFill>
                          <a:latin typeface="Calibri"/>
                          <a:ea typeface="Calibri"/>
                          <a:cs typeface="Calibri"/>
                          <a:sym typeface="Calibri"/>
                        </a:rPr>
                        <a:t>Learning Outcomes: </a:t>
                      </a:r>
                      <a:r>
                        <a:rPr b="0" lang="en-US" sz="1100" u="none">
                          <a:solidFill>
                            <a:schemeClr val="dk1"/>
                          </a:solidFill>
                          <a:latin typeface="Calibri"/>
                          <a:ea typeface="Calibri"/>
                          <a:cs typeface="Calibri"/>
                          <a:sym typeface="Calibri"/>
                        </a:rPr>
                        <a:t>   </a:t>
                      </a:r>
                      <a:r>
                        <a:rPr b="1" lang="en-US" sz="1100">
                          <a:solidFill>
                            <a:srgbClr val="000000"/>
                          </a:solidFill>
                          <a:latin typeface="Calibri"/>
                          <a:ea typeface="Calibri"/>
                          <a:cs typeface="Calibri"/>
                          <a:sym typeface="Calibri"/>
                        </a:rPr>
                        <a:t>Justify Opinion</a:t>
                      </a:r>
                      <a:endParaRPr sz="1100">
                        <a:latin typeface="Calibri"/>
                        <a:ea typeface="Calibri"/>
                        <a:cs typeface="Calibri"/>
                        <a:sym typeface="Calibri"/>
                      </a:endParaRPr>
                    </a:p>
                    <a:p>
                      <a:pPr indent="0" lvl="0" marL="0" marR="0" rtl="0" algn="l">
                        <a:lnSpc>
                          <a:spcPct val="107000"/>
                        </a:lnSpc>
                        <a:spcBef>
                          <a:spcPts val="800"/>
                        </a:spcBef>
                        <a:spcAft>
                          <a:spcPts val="0"/>
                        </a:spcAft>
                        <a:buClr>
                          <a:srgbClr val="000000"/>
                        </a:buClr>
                        <a:buSzPts val="1100"/>
                        <a:buFont typeface="Arial"/>
                        <a:buNone/>
                      </a:pPr>
                      <a:r>
                        <a:rPr b="1" lang="en-US" sz="1100">
                          <a:solidFill>
                            <a:srgbClr val="000000"/>
                          </a:solidFill>
                          <a:latin typeface="Calibri"/>
                          <a:ea typeface="Calibri"/>
                          <a:cs typeface="Calibri"/>
                          <a:sym typeface="Calibri"/>
                        </a:rPr>
                        <a:t>Develop New Understanding</a:t>
                      </a:r>
                      <a:r>
                        <a:rPr b="0" lang="en-US" sz="1100">
                          <a:solidFill>
                            <a:schemeClr val="dk1"/>
                          </a:solidFill>
                          <a:latin typeface="Calibri"/>
                          <a:ea typeface="Calibri"/>
                          <a:cs typeface="Calibri"/>
                          <a:sym typeface="Calibri"/>
                        </a:rPr>
                        <a:t>/</a:t>
                      </a:r>
                      <a:r>
                        <a:rPr b="1" lang="en-US" sz="1100">
                          <a:solidFill>
                            <a:srgbClr val="000000"/>
                          </a:solidFill>
                          <a:latin typeface="Calibri"/>
                          <a:ea typeface="Calibri"/>
                          <a:cs typeface="Calibri"/>
                          <a:sym typeface="Calibri"/>
                        </a:rPr>
                        <a:t>Investigate Products</a:t>
                      </a:r>
                      <a:endParaRPr sz="1100">
                        <a:latin typeface="Calibri"/>
                        <a:ea typeface="Calibri"/>
                        <a:cs typeface="Calibri"/>
                        <a:sym typeface="Calibri"/>
                      </a:endParaRPr>
                    </a:p>
                    <a:p>
                      <a:pPr indent="0" lvl="0" marL="0" marR="0" rtl="0" algn="l">
                        <a:lnSpc>
                          <a:spcPct val="107000"/>
                        </a:lnSpc>
                        <a:spcBef>
                          <a:spcPts val="800"/>
                        </a:spcBef>
                        <a:spcAft>
                          <a:spcPts val="0"/>
                        </a:spcAft>
                        <a:buClr>
                          <a:srgbClr val="000000"/>
                        </a:buClr>
                        <a:buSzPts val="1100"/>
                        <a:buFont typeface="Arial"/>
                        <a:buNone/>
                      </a:pPr>
                      <a:r>
                        <a:rPr b="1" lang="en-US" sz="1100">
                          <a:solidFill>
                            <a:srgbClr val="000000"/>
                          </a:solidFill>
                          <a:latin typeface="Calibri"/>
                          <a:ea typeface="Calibri"/>
                          <a:cs typeface="Calibri"/>
                          <a:sym typeface="Calibri"/>
                        </a:rPr>
                        <a:t>Evaluate Effectiveness</a:t>
                      </a:r>
                      <a:endParaRPr sz="1100">
                        <a:latin typeface="Calibri"/>
                        <a:ea typeface="Calibri"/>
                        <a:cs typeface="Calibri"/>
                        <a:sym typeface="Calibri"/>
                      </a:endParaRPr>
                    </a:p>
                    <a:p>
                      <a:pPr indent="0" lvl="0" marL="0" marR="0" rtl="0" algn="l">
                        <a:spcBef>
                          <a:spcPts val="800"/>
                        </a:spcBef>
                        <a:spcAft>
                          <a:spcPts val="0"/>
                        </a:spcAft>
                        <a:buNone/>
                      </a:pPr>
                      <a:r>
                        <a:t/>
                      </a:r>
                      <a:endParaRPr b="0" sz="1100">
                        <a:solidFill>
                          <a:schemeClr val="dk1"/>
                        </a:solidFill>
                      </a:endParaRPr>
                    </a:p>
                  </a:txBody>
                  <a:tcPr marT="60950" marB="60950" marR="121925" marL="121925"/>
                </a:tc>
                <a:tc>
                  <a:txBody>
                    <a:bodyPr/>
                    <a:lstStyle/>
                    <a:p>
                      <a:pPr indent="0" lvl="0" marL="0" marR="0" rtl="0" algn="l">
                        <a:lnSpc>
                          <a:spcPct val="107000"/>
                        </a:lnSpc>
                        <a:spcBef>
                          <a:spcPts val="0"/>
                        </a:spcBef>
                        <a:spcAft>
                          <a:spcPts val="0"/>
                        </a:spcAft>
                        <a:buClr>
                          <a:srgbClr val="000000"/>
                        </a:buClr>
                        <a:buSzPts val="1100"/>
                        <a:buFont typeface="Noto Sans Symbols"/>
                        <a:buNone/>
                      </a:pPr>
                      <a:r>
                        <a:rPr b="0" lang="en-US" sz="1100">
                          <a:solidFill>
                            <a:srgbClr val="000000"/>
                          </a:solidFill>
                          <a:latin typeface="Calibri"/>
                          <a:ea typeface="Calibri"/>
                          <a:cs typeface="Calibri"/>
                          <a:sym typeface="Calibri"/>
                        </a:rPr>
                        <a:t>1. Discuss the pupil’s favourite item of clothing, and have them justify this opinion.2. Provide age-appropriate facts to explain how fabrics are dyed. Discuss the fact that some foods can be used to make natural dyes.3. Ask the pupil what items they think would be able to dye clothing. Show them the examples of products that can create natural dyes.4.Model using a product to create a natural dye/paint. Allow the pupils to experiment in groups by using the range of products to create natural dyes and evaluate the effectiveness of the items.5. Give out print outs that provide instructions on how to dye clothes.</a:t>
                      </a:r>
                      <a:endParaRPr b="0" sz="1100">
                        <a:latin typeface="Calibri"/>
                        <a:ea typeface="Calibri"/>
                        <a:cs typeface="Calibri"/>
                        <a:sym typeface="Calibri"/>
                      </a:endParaRPr>
                    </a:p>
                    <a:p>
                      <a:pPr indent="0" lvl="0" marL="0" marR="0" rtl="0" algn="l">
                        <a:lnSpc>
                          <a:spcPct val="107000"/>
                        </a:lnSpc>
                        <a:spcBef>
                          <a:spcPts val="800"/>
                        </a:spcBef>
                        <a:spcAft>
                          <a:spcPts val="0"/>
                        </a:spcAft>
                        <a:buNone/>
                      </a:pPr>
                      <a:r>
                        <a:rPr b="1" lang="en-US" sz="1100" u="sng">
                          <a:solidFill>
                            <a:srgbClr val="000000"/>
                          </a:solidFill>
                          <a:latin typeface="Calibri"/>
                          <a:ea typeface="Calibri"/>
                          <a:cs typeface="Calibri"/>
                          <a:sym typeface="Calibri"/>
                        </a:rPr>
                        <a:t>Main Task</a:t>
                      </a:r>
                      <a:r>
                        <a:rPr b="1" lang="en-US" sz="1100" u="sng">
                          <a:solidFill>
                            <a:schemeClr val="dk1"/>
                          </a:solidFill>
                          <a:latin typeface="Calibri"/>
                          <a:ea typeface="Calibri"/>
                          <a:cs typeface="Calibri"/>
                          <a:sym typeface="Calibri"/>
                        </a:rPr>
                        <a:t>  </a:t>
                      </a:r>
                      <a:r>
                        <a:rPr lang="en-US" sz="1100">
                          <a:solidFill>
                            <a:srgbClr val="000000"/>
                          </a:solidFill>
                          <a:latin typeface="Calibri"/>
                          <a:ea typeface="Calibri"/>
                          <a:cs typeface="Calibri"/>
                          <a:sym typeface="Calibri"/>
                        </a:rPr>
                        <a:t>Put the chosen substance in a bowl and add some water. Stir in the substance or crush it and then stir to help extract the colour. When the water has changed colour use a paint brush to paint it onto a piece of paper.</a:t>
                      </a:r>
                      <a:endParaRPr sz="1100">
                        <a:latin typeface="Calibri"/>
                        <a:ea typeface="Calibri"/>
                        <a:cs typeface="Calibri"/>
                        <a:sym typeface="Calibri"/>
                      </a:endParaRPr>
                    </a:p>
                    <a:p>
                      <a:pPr indent="0" lvl="0" marL="0" marR="0" rtl="0" algn="l">
                        <a:spcBef>
                          <a:spcPts val="800"/>
                        </a:spcBef>
                        <a:spcAft>
                          <a:spcPts val="0"/>
                        </a:spcAft>
                        <a:buClr>
                          <a:schemeClr val="dk1"/>
                        </a:buClr>
                        <a:buSzPts val="1100"/>
                        <a:buFont typeface="Calibri"/>
                        <a:buNone/>
                      </a:pPr>
                      <a:r>
                        <a:t/>
                      </a:r>
                      <a:endParaRPr b="1" sz="1100">
                        <a:solidFill>
                          <a:schemeClr val="dk1"/>
                        </a:solidFill>
                        <a:latin typeface="Calibri"/>
                        <a:ea typeface="Calibri"/>
                        <a:cs typeface="Calibri"/>
                        <a:sym typeface="Calibri"/>
                      </a:endParaRPr>
                    </a:p>
                  </a:txBody>
                  <a:tcPr marT="60950" marB="60950" marR="121925" marL="121925"/>
                </a:tc>
                <a:tc>
                  <a:txBody>
                    <a:bodyPr/>
                    <a:lstStyle/>
                    <a:p>
                      <a:pPr indent="0" lvl="0" marL="0" marR="0" rtl="0" algn="l">
                        <a:lnSpc>
                          <a:spcPct val="107000"/>
                        </a:lnSpc>
                        <a:spcBef>
                          <a:spcPts val="0"/>
                        </a:spcBef>
                        <a:spcAft>
                          <a:spcPts val="0"/>
                        </a:spcAft>
                        <a:buNone/>
                      </a:pPr>
                      <a:r>
                        <a:rPr b="1" lang="en-US" sz="1100" u="sng">
                          <a:solidFill>
                            <a:srgbClr val="000000"/>
                          </a:solidFill>
                          <a:latin typeface="Calibri"/>
                          <a:ea typeface="Calibri"/>
                          <a:cs typeface="Calibri"/>
                          <a:sym typeface="Calibri"/>
                        </a:rPr>
                        <a:t>Prior to Lesson</a:t>
                      </a:r>
                      <a:r>
                        <a:rPr b="1" lang="en-US" sz="1100" u="sng">
                          <a:solidFill>
                            <a:schemeClr val="dk1"/>
                          </a:solidFill>
                          <a:latin typeface="Calibri"/>
                          <a:ea typeface="Calibri"/>
                          <a:cs typeface="Calibri"/>
                          <a:sym typeface="Calibri"/>
                        </a:rPr>
                        <a:t>   </a:t>
                      </a:r>
                      <a:r>
                        <a:rPr lang="en-US" sz="1100">
                          <a:solidFill>
                            <a:srgbClr val="000000"/>
                          </a:solidFill>
                          <a:latin typeface="Calibri"/>
                          <a:ea typeface="Calibri"/>
                          <a:cs typeface="Calibri"/>
                          <a:sym typeface="Calibri"/>
                        </a:rPr>
                        <a:t>Send out letters to parents to confirm that there are no unknown allergies.</a:t>
                      </a:r>
                      <a:endParaRPr sz="1100">
                        <a:latin typeface="Calibri"/>
                        <a:ea typeface="Calibri"/>
                        <a:cs typeface="Calibri"/>
                        <a:sym typeface="Calibri"/>
                      </a:endParaRPr>
                    </a:p>
                    <a:p>
                      <a:pPr indent="0" lvl="0" marL="0" marR="0" rtl="0" algn="l">
                        <a:lnSpc>
                          <a:spcPct val="107000"/>
                        </a:lnSpc>
                        <a:spcBef>
                          <a:spcPts val="800"/>
                        </a:spcBef>
                        <a:spcAft>
                          <a:spcPts val="0"/>
                        </a:spcAft>
                        <a:buClr>
                          <a:srgbClr val="000000"/>
                        </a:buClr>
                        <a:buSzPts val="1100"/>
                        <a:buFont typeface="Noto Sans Symbols"/>
                        <a:buNone/>
                      </a:pPr>
                      <a:r>
                        <a:rPr lang="en-US" sz="1100">
                          <a:solidFill>
                            <a:srgbClr val="000000"/>
                          </a:solidFill>
                          <a:latin typeface="Calibri"/>
                          <a:ea typeface="Calibri"/>
                          <a:cs typeface="Calibri"/>
                          <a:sym typeface="Calibri"/>
                        </a:rPr>
                        <a:t>Test out planned products to ensure they work.</a:t>
                      </a:r>
                      <a:endParaRPr sz="1100">
                        <a:latin typeface="Calibri"/>
                        <a:ea typeface="Calibri"/>
                        <a:cs typeface="Calibri"/>
                        <a:sym typeface="Calibri"/>
                      </a:endParaRPr>
                    </a:p>
                    <a:p>
                      <a:pPr indent="0" lvl="0" marL="0" marR="0" rtl="0" algn="l">
                        <a:lnSpc>
                          <a:spcPct val="107000"/>
                        </a:lnSpc>
                        <a:spcBef>
                          <a:spcPts val="800"/>
                        </a:spcBef>
                        <a:spcAft>
                          <a:spcPts val="0"/>
                        </a:spcAft>
                        <a:buClr>
                          <a:srgbClr val="000000"/>
                        </a:buClr>
                        <a:buSzPts val="1100"/>
                        <a:buFont typeface="Noto Sans Symbols"/>
                        <a:buNone/>
                      </a:pPr>
                      <a:r>
                        <a:rPr lang="en-US" sz="1100">
                          <a:solidFill>
                            <a:srgbClr val="000000"/>
                          </a:solidFill>
                          <a:latin typeface="Calibri"/>
                          <a:ea typeface="Calibri"/>
                          <a:cs typeface="Calibri"/>
                          <a:sym typeface="Calibri"/>
                        </a:rPr>
                        <a:t>Gather all resources for the lesson.</a:t>
                      </a:r>
                      <a:endParaRPr sz="1100">
                        <a:latin typeface="Calibri"/>
                        <a:ea typeface="Calibri"/>
                        <a:cs typeface="Calibri"/>
                        <a:sym typeface="Calibri"/>
                      </a:endParaRPr>
                    </a:p>
                    <a:p>
                      <a:pPr indent="0" lvl="0" marL="0" marR="0" rtl="0" algn="l">
                        <a:lnSpc>
                          <a:spcPct val="107000"/>
                        </a:lnSpc>
                        <a:spcBef>
                          <a:spcPts val="800"/>
                        </a:spcBef>
                        <a:spcAft>
                          <a:spcPts val="0"/>
                        </a:spcAft>
                        <a:buNone/>
                      </a:pPr>
                      <a:r>
                        <a:rPr b="0" lang="en-US" sz="1100" u="sng">
                          <a:solidFill>
                            <a:srgbClr val="000000"/>
                          </a:solidFill>
                          <a:latin typeface="Calibri"/>
                          <a:ea typeface="Calibri"/>
                          <a:cs typeface="Calibri"/>
                          <a:sym typeface="Calibri"/>
                        </a:rPr>
                        <a:t>Group 7 Lesson 2 Appendix Two </a:t>
                      </a:r>
                      <a:endParaRPr b="0" sz="1100">
                        <a:latin typeface="Calibri"/>
                        <a:ea typeface="Calibri"/>
                        <a:cs typeface="Calibri"/>
                        <a:sym typeface="Calibri"/>
                      </a:endParaRPr>
                    </a:p>
                    <a:p>
                      <a:pPr indent="0" lvl="0" marL="0" marR="0" rtl="0" algn="l">
                        <a:lnSpc>
                          <a:spcPct val="107000"/>
                        </a:lnSpc>
                        <a:spcBef>
                          <a:spcPts val="800"/>
                        </a:spcBef>
                        <a:spcAft>
                          <a:spcPts val="0"/>
                        </a:spcAft>
                        <a:buNone/>
                      </a:pPr>
                      <a:r>
                        <a:rPr b="0" lang="en-US" sz="1100" u="sng">
                          <a:solidFill>
                            <a:srgbClr val="000000"/>
                          </a:solidFill>
                          <a:latin typeface="Calibri"/>
                          <a:ea typeface="Calibri"/>
                          <a:cs typeface="Calibri"/>
                          <a:sym typeface="Calibri"/>
                        </a:rPr>
                        <a:t>Safety Measures</a:t>
                      </a:r>
                      <a:r>
                        <a:rPr b="0" lang="en-US" sz="1100" u="sng">
                          <a:solidFill>
                            <a:schemeClr val="dk1"/>
                          </a:solidFill>
                          <a:latin typeface="Calibri"/>
                          <a:ea typeface="Calibri"/>
                          <a:cs typeface="Calibri"/>
                          <a:sym typeface="Calibri"/>
                        </a:rPr>
                        <a:t>   </a:t>
                      </a:r>
                      <a:r>
                        <a:rPr b="0" lang="en-US" sz="1100">
                          <a:solidFill>
                            <a:srgbClr val="000000"/>
                          </a:solidFill>
                          <a:latin typeface="Calibri"/>
                          <a:ea typeface="Calibri"/>
                          <a:cs typeface="Calibri"/>
                          <a:sym typeface="Calibri"/>
                        </a:rPr>
                        <a:t>Check all allergies .Ensure children wash hands before and after. Clear Tables</a:t>
                      </a:r>
                      <a:endParaRPr/>
                    </a:p>
                    <a:p>
                      <a:pPr indent="0" lvl="0" marL="0" marR="0" rtl="0" algn="l">
                        <a:lnSpc>
                          <a:spcPct val="107000"/>
                        </a:lnSpc>
                        <a:spcBef>
                          <a:spcPts val="800"/>
                        </a:spcBef>
                        <a:spcAft>
                          <a:spcPts val="0"/>
                        </a:spcAft>
                        <a:buClr>
                          <a:srgbClr val="000000"/>
                        </a:buClr>
                        <a:buSzPts val="1100"/>
                        <a:buFont typeface="Calibri"/>
                        <a:buNone/>
                      </a:pPr>
                      <a:r>
                        <a:rPr b="0" lang="en-US" sz="1100">
                          <a:solidFill>
                            <a:srgbClr val="000000"/>
                          </a:solidFill>
                          <a:latin typeface="Calibri"/>
                          <a:ea typeface="Calibri"/>
                          <a:cs typeface="Calibri"/>
                          <a:sym typeface="Calibri"/>
                        </a:rPr>
                        <a:t>Piece of coloured clothing/ Paper</a:t>
                      </a:r>
                      <a:r>
                        <a:rPr b="0" lang="en-US" sz="1100">
                          <a:solidFill>
                            <a:schemeClr val="dk1"/>
                          </a:solidFill>
                          <a:latin typeface="Calibri"/>
                          <a:ea typeface="Calibri"/>
                          <a:cs typeface="Calibri"/>
                          <a:sym typeface="Calibri"/>
                        </a:rPr>
                        <a:t>/</a:t>
                      </a:r>
                      <a:r>
                        <a:rPr b="0" lang="en-US" sz="1100">
                          <a:solidFill>
                            <a:srgbClr val="000000"/>
                          </a:solidFill>
                          <a:latin typeface="Calibri"/>
                          <a:ea typeface="Calibri"/>
                          <a:cs typeface="Calibri"/>
                          <a:sym typeface="Calibri"/>
                        </a:rPr>
                        <a:t>Blueberries</a:t>
                      </a:r>
                      <a:r>
                        <a:rPr b="0" lang="en-US" sz="1100">
                          <a:solidFill>
                            <a:schemeClr val="dk1"/>
                          </a:solidFill>
                          <a:latin typeface="Calibri"/>
                          <a:ea typeface="Calibri"/>
                          <a:cs typeface="Calibri"/>
                          <a:sym typeface="Calibri"/>
                        </a:rPr>
                        <a:t> /</a:t>
                      </a:r>
                      <a:r>
                        <a:rPr b="0" lang="en-US" sz="1100">
                          <a:solidFill>
                            <a:srgbClr val="000000"/>
                          </a:solidFill>
                          <a:latin typeface="Calibri"/>
                          <a:ea typeface="Calibri"/>
                          <a:cs typeface="Calibri"/>
                          <a:sym typeface="Calibri"/>
                        </a:rPr>
                        <a:t>Tea Bags/ Strawberries / Bowls / Spinach </a:t>
                      </a:r>
                      <a:r>
                        <a:rPr b="0" lang="en-US" sz="1100">
                          <a:solidFill>
                            <a:schemeClr val="dk1"/>
                          </a:solidFill>
                          <a:latin typeface="Calibri"/>
                          <a:ea typeface="Calibri"/>
                          <a:cs typeface="Calibri"/>
                          <a:sym typeface="Calibri"/>
                        </a:rPr>
                        <a:t> </a:t>
                      </a:r>
                      <a:r>
                        <a:rPr b="0" lang="en-US" sz="1100">
                          <a:solidFill>
                            <a:srgbClr val="000000"/>
                          </a:solidFill>
                          <a:latin typeface="Calibri"/>
                          <a:ea typeface="Calibri"/>
                          <a:cs typeface="Calibri"/>
                          <a:sym typeface="Calibri"/>
                        </a:rPr>
                        <a:t>Red Cabbage</a:t>
                      </a:r>
                      <a:r>
                        <a:rPr b="0" lang="en-US" sz="1100">
                          <a:solidFill>
                            <a:schemeClr val="dk1"/>
                          </a:solidFill>
                          <a:latin typeface="Calibri"/>
                          <a:ea typeface="Calibri"/>
                          <a:cs typeface="Calibri"/>
                          <a:sym typeface="Calibri"/>
                        </a:rPr>
                        <a:t> /</a:t>
                      </a:r>
                      <a:r>
                        <a:rPr b="0" lang="en-US" sz="1100">
                          <a:solidFill>
                            <a:srgbClr val="000000"/>
                          </a:solidFill>
                          <a:latin typeface="Calibri"/>
                          <a:ea typeface="Calibri"/>
                          <a:cs typeface="Calibri"/>
                          <a:sym typeface="Calibri"/>
                        </a:rPr>
                        <a:t>Black Beans</a:t>
                      </a:r>
                      <a:r>
                        <a:rPr b="0" lang="en-US" sz="1100">
                          <a:solidFill>
                            <a:schemeClr val="dk1"/>
                          </a:solidFill>
                          <a:latin typeface="Calibri"/>
                          <a:ea typeface="Calibri"/>
                          <a:cs typeface="Calibri"/>
                          <a:sym typeface="Calibri"/>
                        </a:rPr>
                        <a:t>/ </a:t>
                      </a:r>
                      <a:r>
                        <a:rPr b="0" lang="en-US" sz="1100">
                          <a:solidFill>
                            <a:srgbClr val="000000"/>
                          </a:solidFill>
                          <a:latin typeface="Calibri"/>
                          <a:ea typeface="Calibri"/>
                          <a:cs typeface="Calibri"/>
                          <a:sym typeface="Calibri"/>
                        </a:rPr>
                        <a:t>Ground Turmeric</a:t>
                      </a:r>
                      <a:r>
                        <a:rPr b="0" lang="en-US" sz="1100">
                          <a:solidFill>
                            <a:schemeClr val="dk1"/>
                          </a:solidFill>
                          <a:latin typeface="Calibri"/>
                          <a:ea typeface="Calibri"/>
                          <a:cs typeface="Calibri"/>
                          <a:sym typeface="Calibri"/>
                        </a:rPr>
                        <a:t> /</a:t>
                      </a:r>
                      <a:r>
                        <a:rPr b="0" lang="en-US" sz="1100">
                          <a:solidFill>
                            <a:srgbClr val="000000"/>
                          </a:solidFill>
                          <a:latin typeface="Calibri"/>
                          <a:ea typeface="Calibri"/>
                          <a:cs typeface="Calibri"/>
                          <a:sym typeface="Calibri"/>
                        </a:rPr>
                        <a:t>Onion Skins</a:t>
                      </a:r>
                      <a:r>
                        <a:rPr b="0" lang="en-US" sz="1100">
                          <a:solidFill>
                            <a:schemeClr val="dk1"/>
                          </a:solidFill>
                          <a:latin typeface="Calibri"/>
                          <a:ea typeface="Calibri"/>
                          <a:cs typeface="Calibri"/>
                          <a:sym typeface="Calibri"/>
                        </a:rPr>
                        <a:t> /</a:t>
                      </a:r>
                      <a:r>
                        <a:rPr b="0" lang="en-US" sz="1100">
                          <a:solidFill>
                            <a:srgbClr val="000000"/>
                          </a:solidFill>
                          <a:latin typeface="Calibri"/>
                          <a:ea typeface="Calibri"/>
                          <a:cs typeface="Calibri"/>
                          <a:sym typeface="Calibri"/>
                        </a:rPr>
                        <a:t>Carrots  /Paint Brushes</a:t>
                      </a:r>
                      <a:endParaRPr b="0" sz="1100">
                        <a:latin typeface="Calibri"/>
                        <a:ea typeface="Calibri"/>
                        <a:cs typeface="Calibri"/>
                        <a:sym typeface="Calibri"/>
                      </a:endParaRPr>
                    </a:p>
                    <a:p>
                      <a:pPr indent="0" lvl="0" marL="0" marR="0" rtl="0" algn="l">
                        <a:lnSpc>
                          <a:spcPct val="107000"/>
                        </a:lnSpc>
                        <a:spcBef>
                          <a:spcPts val="800"/>
                        </a:spcBef>
                        <a:spcAft>
                          <a:spcPts val="0"/>
                        </a:spcAft>
                        <a:buNone/>
                      </a:pPr>
                      <a:r>
                        <a:rPr b="0" lang="en-US" sz="1100">
                          <a:solidFill>
                            <a:srgbClr val="000000"/>
                          </a:solidFill>
                          <a:latin typeface="Calibri"/>
                          <a:ea typeface="Calibri"/>
                          <a:cs typeface="Calibri"/>
                          <a:sym typeface="Calibri"/>
                        </a:rPr>
                        <a:t>Utensils to grind and mix/ Water or access to/ Art t-shirts</a:t>
                      </a:r>
                      <a:endParaRPr b="0" sz="1100">
                        <a:latin typeface="Calibri"/>
                        <a:ea typeface="Calibri"/>
                        <a:cs typeface="Calibri"/>
                        <a:sym typeface="Calibri"/>
                      </a:endParaRPr>
                    </a:p>
                  </a:txBody>
                  <a:tcPr marT="45725" marB="45725" marR="91450" marL="91450"/>
                </a:tc>
              </a:tr>
            </a:tbl>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 name="Shape 117"/>
        <p:cNvGrpSpPr/>
        <p:nvPr/>
      </p:nvGrpSpPr>
      <p:grpSpPr>
        <a:xfrm>
          <a:off x="0" y="0"/>
          <a:ext cx="0" cy="0"/>
          <a:chOff x="0" y="0"/>
          <a:chExt cx="0" cy="0"/>
        </a:xfrm>
      </p:grpSpPr>
      <p:sp>
        <p:nvSpPr>
          <p:cNvPr id="118" name="Google Shape;118;p3"/>
          <p:cNvSpPr txBox="1"/>
          <p:nvPr>
            <p:ph type="title"/>
          </p:nvPr>
        </p:nvSpPr>
        <p:spPr>
          <a:xfrm>
            <a:off x="4582328" y="-19050"/>
            <a:ext cx="2227768" cy="333955"/>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00000"/>
              <a:buFont typeface="Calibri"/>
              <a:buNone/>
            </a:pPr>
            <a:r>
              <a:rPr lang="en-US" sz="2000"/>
              <a:t>Group 7  -Overview</a:t>
            </a:r>
            <a:endParaRPr/>
          </a:p>
        </p:txBody>
      </p:sp>
      <p:graphicFrame>
        <p:nvGraphicFramePr>
          <p:cNvPr id="119" name="Google Shape;119;p3"/>
          <p:cNvGraphicFramePr/>
          <p:nvPr/>
        </p:nvGraphicFramePr>
        <p:xfrm>
          <a:off x="542654" y="543681"/>
          <a:ext cx="3000000" cy="3000000"/>
        </p:xfrm>
        <a:graphic>
          <a:graphicData uri="http://schemas.openxmlformats.org/drawingml/2006/table">
            <a:tbl>
              <a:tblPr bandRow="1" firstRow="1">
                <a:noFill/>
                <a:tableStyleId>{25D1644F-1A27-41EF-9DD9-9C9A07D723A9}</a:tableStyleId>
              </a:tblPr>
              <a:tblGrid>
                <a:gridCol w="770950"/>
                <a:gridCol w="3289825"/>
                <a:gridCol w="4311600"/>
                <a:gridCol w="2734300"/>
              </a:tblGrid>
              <a:tr h="1074625">
                <a:tc>
                  <a:txBody>
                    <a:bodyPr/>
                    <a:lstStyle/>
                    <a:p>
                      <a:pPr indent="0" lvl="0" marL="0" marR="0" rtl="0" algn="l">
                        <a:spcBef>
                          <a:spcPts val="0"/>
                        </a:spcBef>
                        <a:spcAft>
                          <a:spcPts val="0"/>
                        </a:spcAft>
                        <a:buNone/>
                      </a:pPr>
                      <a:r>
                        <a:t/>
                      </a:r>
                      <a:endParaRPr sz="1100">
                        <a:solidFill>
                          <a:schemeClr val="dk1"/>
                        </a:solidFill>
                      </a:endParaRPr>
                    </a:p>
                    <a:p>
                      <a:pPr indent="0" lvl="0" marL="0" marR="0" rtl="0" algn="l">
                        <a:spcBef>
                          <a:spcPts val="0"/>
                        </a:spcBef>
                        <a:spcAft>
                          <a:spcPts val="0"/>
                        </a:spcAft>
                        <a:buNone/>
                      </a:pPr>
                      <a:r>
                        <a:t/>
                      </a:r>
                      <a:endParaRPr sz="1100">
                        <a:solidFill>
                          <a:schemeClr val="dk1"/>
                        </a:solidFill>
                      </a:endParaRPr>
                    </a:p>
                  </a:txBody>
                  <a:tcPr marT="60950" marB="60950" marR="121925" marL="121925"/>
                </a:tc>
                <a:tc>
                  <a:txBody>
                    <a:bodyPr/>
                    <a:lstStyle/>
                    <a:p>
                      <a:pPr indent="0" lvl="0" marL="0" marR="0" rtl="0" algn="l">
                        <a:lnSpc>
                          <a:spcPct val="107000"/>
                        </a:lnSpc>
                        <a:spcBef>
                          <a:spcPts val="0"/>
                        </a:spcBef>
                        <a:spcAft>
                          <a:spcPts val="0"/>
                        </a:spcAft>
                        <a:buNone/>
                      </a:pPr>
                      <a:r>
                        <a:rPr lang="en-US" sz="1400">
                          <a:solidFill>
                            <a:schemeClr val="dk1"/>
                          </a:solidFill>
                          <a:latin typeface="Calibri"/>
                          <a:ea typeface="Calibri"/>
                          <a:cs typeface="Calibri"/>
                          <a:sym typeface="Calibri"/>
                        </a:rPr>
                        <a:t>Objectives and Outcomes </a:t>
                      </a:r>
                      <a:endParaRPr/>
                    </a:p>
                  </a:txBody>
                  <a:tcPr marT="60950" marB="60950" marR="121925" marL="121925"/>
                </a:tc>
                <a:tc>
                  <a:txBody>
                    <a:bodyPr/>
                    <a:lstStyle/>
                    <a:p>
                      <a:pPr indent="0" lvl="0" marL="0" marR="0" rtl="0" algn="l">
                        <a:lnSpc>
                          <a:spcPct val="107000"/>
                        </a:lnSpc>
                        <a:spcBef>
                          <a:spcPts val="0"/>
                        </a:spcBef>
                        <a:spcAft>
                          <a:spcPts val="0"/>
                        </a:spcAft>
                        <a:buNone/>
                      </a:pPr>
                      <a:r>
                        <a:rPr b="1" lang="en-US" sz="1400">
                          <a:solidFill>
                            <a:schemeClr val="dk1"/>
                          </a:solidFill>
                        </a:rPr>
                        <a:t>Learning Activities </a:t>
                      </a:r>
                      <a:endParaRPr/>
                    </a:p>
                    <a:p>
                      <a:pPr indent="0" lvl="0" marL="0" marR="0" rtl="0" algn="l">
                        <a:lnSpc>
                          <a:spcPct val="100000"/>
                        </a:lnSpc>
                        <a:spcBef>
                          <a:spcPts val="80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a:txBody>
                  <a:tcPr marT="60950" marB="60950" marR="121925" marL="121925"/>
                </a:tc>
                <a:tc>
                  <a:txBody>
                    <a:bodyPr/>
                    <a:lstStyle/>
                    <a:p>
                      <a:pPr indent="0" lvl="0" marL="0" marR="0" rtl="0" algn="l">
                        <a:spcBef>
                          <a:spcPts val="0"/>
                        </a:spcBef>
                        <a:spcAft>
                          <a:spcPts val="0"/>
                        </a:spcAft>
                        <a:buClr>
                          <a:schemeClr val="dk1"/>
                        </a:buClr>
                        <a:buSzPts val="1400"/>
                        <a:buFont typeface="Calibri"/>
                        <a:buNone/>
                      </a:pPr>
                      <a:r>
                        <a:rPr b="1" lang="en-US" sz="1400">
                          <a:solidFill>
                            <a:schemeClr val="dk1"/>
                          </a:solidFill>
                          <a:latin typeface="Calibri"/>
                          <a:ea typeface="Calibri"/>
                          <a:cs typeface="Calibri"/>
                          <a:sym typeface="Calibri"/>
                        </a:rPr>
                        <a:t>Resources</a:t>
                      </a:r>
                      <a:endParaRPr/>
                    </a:p>
                  </a:txBody>
                  <a:tcPr marT="45725" marB="45725" marR="91450" marL="91450"/>
                </a:tc>
              </a:tr>
              <a:tr h="1463050">
                <a:tc>
                  <a:txBody>
                    <a:bodyPr/>
                    <a:lstStyle/>
                    <a:p>
                      <a:pPr indent="0" lvl="0" marL="0" marR="0" rtl="0" algn="l">
                        <a:spcBef>
                          <a:spcPts val="0"/>
                        </a:spcBef>
                        <a:spcAft>
                          <a:spcPts val="0"/>
                        </a:spcAft>
                        <a:buNone/>
                      </a:pPr>
                      <a:r>
                        <a:rPr b="1" lang="en-US" sz="1100"/>
                        <a:t>Lesson 3 </a:t>
                      </a:r>
                      <a:endParaRPr/>
                    </a:p>
                  </a:txBody>
                  <a:tcPr marT="60950" marB="60950" marR="121925" marL="121925"/>
                </a:tc>
                <a:tc>
                  <a:txBody>
                    <a:bodyPr/>
                    <a:lstStyle/>
                    <a:p>
                      <a:pPr indent="0" lvl="0" marL="0" marR="0" rtl="0" algn="l">
                        <a:lnSpc>
                          <a:spcPct val="107000"/>
                        </a:lnSpc>
                        <a:spcBef>
                          <a:spcPts val="0"/>
                        </a:spcBef>
                        <a:spcAft>
                          <a:spcPts val="0"/>
                        </a:spcAft>
                        <a:buNone/>
                      </a:pPr>
                      <a:r>
                        <a:rPr b="1" lang="en-US" sz="1100">
                          <a:solidFill>
                            <a:srgbClr val="000000"/>
                          </a:solidFill>
                          <a:latin typeface="Calibri"/>
                          <a:ea typeface="Calibri"/>
                          <a:cs typeface="Calibri"/>
                          <a:sym typeface="Calibri"/>
                        </a:rPr>
                        <a:t>Lesson  Three: Designing a sustainable outfit for Nike and promoting it on social media.</a:t>
                      </a:r>
                      <a:endParaRPr sz="1100">
                        <a:latin typeface="Calibri"/>
                        <a:ea typeface="Calibri"/>
                        <a:cs typeface="Calibri"/>
                        <a:sym typeface="Calibri"/>
                      </a:endParaRPr>
                    </a:p>
                    <a:p>
                      <a:pPr indent="0" lvl="0" marL="0" marR="0" rtl="0" algn="l">
                        <a:lnSpc>
                          <a:spcPct val="107000"/>
                        </a:lnSpc>
                        <a:spcBef>
                          <a:spcPts val="800"/>
                        </a:spcBef>
                        <a:spcAft>
                          <a:spcPts val="0"/>
                        </a:spcAft>
                        <a:buNone/>
                      </a:pPr>
                      <a:r>
                        <a:rPr b="1" lang="en-US" sz="1100" u="sng">
                          <a:solidFill>
                            <a:srgbClr val="000000"/>
                          </a:solidFill>
                          <a:latin typeface="Calibri"/>
                          <a:ea typeface="Calibri"/>
                          <a:cs typeface="Calibri"/>
                          <a:sym typeface="Calibri"/>
                        </a:rPr>
                        <a:t>Learning objective</a:t>
                      </a:r>
                      <a:endParaRPr sz="1100">
                        <a:latin typeface="Calibri"/>
                        <a:ea typeface="Calibri"/>
                        <a:cs typeface="Calibri"/>
                        <a:sym typeface="Calibri"/>
                      </a:endParaRPr>
                    </a:p>
                    <a:p>
                      <a:pPr indent="-342900" lvl="0" marL="342900" marR="0" rtl="0" algn="l">
                        <a:lnSpc>
                          <a:spcPct val="107000"/>
                        </a:lnSpc>
                        <a:spcBef>
                          <a:spcPts val="800"/>
                        </a:spcBef>
                        <a:spcAft>
                          <a:spcPts val="0"/>
                        </a:spcAft>
                        <a:buClr>
                          <a:srgbClr val="000000"/>
                        </a:buClr>
                        <a:buSzPts val="1100"/>
                        <a:buFont typeface="Arial"/>
                        <a:buChar char="•"/>
                      </a:pPr>
                      <a:r>
                        <a:rPr b="0" lang="en-US" sz="1100">
                          <a:solidFill>
                            <a:srgbClr val="000000"/>
                          </a:solidFill>
                          <a:latin typeface="Calibri"/>
                          <a:ea typeface="Calibri"/>
                          <a:cs typeface="Calibri"/>
                          <a:sym typeface="Calibri"/>
                        </a:rPr>
                        <a:t>Apply an understanding of what sustainable fashion is</a:t>
                      </a:r>
                      <a:endParaRPr sz="1100">
                        <a:latin typeface="Calibri"/>
                        <a:ea typeface="Calibri"/>
                        <a:cs typeface="Calibri"/>
                        <a:sym typeface="Calibri"/>
                      </a:endParaRPr>
                    </a:p>
                    <a:p>
                      <a:pPr indent="0" lvl="0" marL="0" marR="0" rtl="0" algn="l">
                        <a:lnSpc>
                          <a:spcPct val="107000"/>
                        </a:lnSpc>
                        <a:spcBef>
                          <a:spcPts val="800"/>
                        </a:spcBef>
                        <a:spcAft>
                          <a:spcPts val="0"/>
                        </a:spcAft>
                        <a:buNone/>
                      </a:pPr>
                      <a:r>
                        <a:rPr b="1" lang="en-US" sz="1100" u="sng">
                          <a:solidFill>
                            <a:srgbClr val="000000"/>
                          </a:solidFill>
                          <a:latin typeface="Calibri"/>
                          <a:ea typeface="Calibri"/>
                          <a:cs typeface="Calibri"/>
                          <a:sym typeface="Calibri"/>
                        </a:rPr>
                        <a:t>Learning outcomes </a:t>
                      </a:r>
                      <a:endParaRPr sz="1100">
                        <a:latin typeface="Calibri"/>
                        <a:ea typeface="Calibri"/>
                        <a:cs typeface="Calibri"/>
                        <a:sym typeface="Calibri"/>
                      </a:endParaRPr>
                    </a:p>
                    <a:p>
                      <a:pPr indent="0" lvl="0" marL="0" marR="0" rtl="0" algn="l">
                        <a:lnSpc>
                          <a:spcPct val="107000"/>
                        </a:lnSpc>
                        <a:spcBef>
                          <a:spcPts val="800"/>
                        </a:spcBef>
                        <a:spcAft>
                          <a:spcPts val="0"/>
                        </a:spcAft>
                        <a:buNone/>
                      </a:pPr>
                      <a:r>
                        <a:rPr b="0" lang="en-US" sz="1100">
                          <a:solidFill>
                            <a:srgbClr val="000000"/>
                          </a:solidFill>
                          <a:latin typeface="Calibri"/>
                          <a:ea typeface="Calibri"/>
                          <a:cs typeface="Calibri"/>
                          <a:sym typeface="Calibri"/>
                        </a:rPr>
                        <a:t>Pupils should be able to:</a:t>
                      </a:r>
                      <a:endParaRPr b="0" sz="1100">
                        <a:latin typeface="Calibri"/>
                        <a:ea typeface="Calibri"/>
                        <a:cs typeface="Calibri"/>
                        <a:sym typeface="Calibri"/>
                      </a:endParaRPr>
                    </a:p>
                    <a:p>
                      <a:pPr indent="-342900" lvl="0" marL="342900" marR="0" rtl="0" algn="l">
                        <a:lnSpc>
                          <a:spcPct val="107000"/>
                        </a:lnSpc>
                        <a:spcBef>
                          <a:spcPts val="800"/>
                        </a:spcBef>
                        <a:spcAft>
                          <a:spcPts val="0"/>
                        </a:spcAft>
                        <a:buClr>
                          <a:srgbClr val="000000"/>
                        </a:buClr>
                        <a:buSzPts val="1100"/>
                        <a:buFont typeface="Arial"/>
                        <a:buChar char="•"/>
                      </a:pPr>
                      <a:r>
                        <a:rPr b="0" lang="en-US" sz="1100">
                          <a:solidFill>
                            <a:srgbClr val="000000"/>
                          </a:solidFill>
                          <a:latin typeface="Calibri"/>
                          <a:ea typeface="Calibri"/>
                          <a:cs typeface="Calibri"/>
                          <a:sym typeface="Calibri"/>
                        </a:rPr>
                        <a:t> Discuss what sustainable fashion is</a:t>
                      </a:r>
                      <a:endParaRPr b="0" sz="1100">
                        <a:latin typeface="Calibri"/>
                        <a:ea typeface="Calibri"/>
                        <a:cs typeface="Calibri"/>
                        <a:sym typeface="Calibri"/>
                      </a:endParaRPr>
                    </a:p>
                    <a:p>
                      <a:pPr indent="-342900" lvl="0" marL="342900" marR="0" rtl="0" algn="l">
                        <a:lnSpc>
                          <a:spcPct val="107000"/>
                        </a:lnSpc>
                        <a:spcBef>
                          <a:spcPts val="800"/>
                        </a:spcBef>
                        <a:spcAft>
                          <a:spcPts val="0"/>
                        </a:spcAft>
                        <a:buClr>
                          <a:srgbClr val="000000"/>
                        </a:buClr>
                        <a:buSzPts val="1100"/>
                        <a:buFont typeface="Arial"/>
                        <a:buChar char="•"/>
                      </a:pPr>
                      <a:r>
                        <a:rPr b="0" lang="en-US" sz="1100">
                          <a:solidFill>
                            <a:srgbClr val="000000"/>
                          </a:solidFill>
                          <a:latin typeface="Calibri"/>
                          <a:ea typeface="Calibri"/>
                          <a:cs typeface="Calibri"/>
                          <a:sym typeface="Calibri"/>
                        </a:rPr>
                        <a:t>Apply this knowledge through sketching </a:t>
                      </a:r>
                      <a:endParaRPr b="0" sz="1100">
                        <a:latin typeface="Calibri"/>
                        <a:ea typeface="Calibri"/>
                        <a:cs typeface="Calibri"/>
                        <a:sym typeface="Calibri"/>
                      </a:endParaRPr>
                    </a:p>
                    <a:p>
                      <a:pPr indent="-342900" lvl="0" marL="342900" marR="0" rtl="0" algn="l">
                        <a:lnSpc>
                          <a:spcPct val="107000"/>
                        </a:lnSpc>
                        <a:spcBef>
                          <a:spcPts val="800"/>
                        </a:spcBef>
                        <a:spcAft>
                          <a:spcPts val="0"/>
                        </a:spcAft>
                        <a:buClr>
                          <a:srgbClr val="000000"/>
                        </a:buClr>
                        <a:buSzPts val="1100"/>
                        <a:buFont typeface="Arial"/>
                        <a:buChar char="•"/>
                      </a:pPr>
                      <a:r>
                        <a:rPr b="0" lang="en-US" sz="1100">
                          <a:solidFill>
                            <a:srgbClr val="000000"/>
                          </a:solidFill>
                          <a:latin typeface="Calibri"/>
                          <a:ea typeface="Calibri"/>
                          <a:cs typeface="Calibri"/>
                          <a:sym typeface="Calibri"/>
                        </a:rPr>
                        <a:t>Justify their outfit deign</a:t>
                      </a:r>
                      <a:endParaRPr b="0" sz="1100">
                        <a:latin typeface="Calibri"/>
                        <a:ea typeface="Calibri"/>
                        <a:cs typeface="Calibri"/>
                        <a:sym typeface="Calibri"/>
                      </a:endParaRPr>
                    </a:p>
                    <a:p>
                      <a:pPr indent="0" lvl="0" marL="0" marR="0" rtl="0" algn="l">
                        <a:spcBef>
                          <a:spcPts val="800"/>
                        </a:spcBef>
                        <a:spcAft>
                          <a:spcPts val="0"/>
                        </a:spcAft>
                        <a:buNone/>
                      </a:pPr>
                      <a:r>
                        <a:t/>
                      </a:r>
                      <a:endParaRPr b="0" sz="1100">
                        <a:solidFill>
                          <a:schemeClr val="dk1"/>
                        </a:solidFill>
                      </a:endParaRPr>
                    </a:p>
                  </a:txBody>
                  <a:tcPr marT="60950" marB="60950" marR="121925" marL="121925"/>
                </a:tc>
                <a:tc>
                  <a:txBody>
                    <a:bodyPr/>
                    <a:lstStyle/>
                    <a:p>
                      <a:pPr indent="0" lvl="0" marL="0" marR="0" rtl="0" algn="l">
                        <a:lnSpc>
                          <a:spcPct val="107000"/>
                        </a:lnSpc>
                        <a:spcBef>
                          <a:spcPts val="0"/>
                        </a:spcBef>
                        <a:spcAft>
                          <a:spcPts val="0"/>
                        </a:spcAft>
                        <a:buClr>
                          <a:schemeClr val="dk1"/>
                        </a:buClr>
                        <a:buSzPts val="1100"/>
                        <a:buFont typeface="Noto Sans Symbols"/>
                        <a:buNone/>
                      </a:pPr>
                      <a:r>
                        <a:t/>
                      </a:r>
                      <a:endParaRPr sz="1100">
                        <a:latin typeface="Calibri"/>
                        <a:ea typeface="Calibri"/>
                        <a:cs typeface="Calibri"/>
                        <a:sym typeface="Calibri"/>
                      </a:endParaRPr>
                    </a:p>
                    <a:p>
                      <a:pPr indent="-342900" lvl="0" marL="342900" marR="0" rtl="0" algn="l">
                        <a:lnSpc>
                          <a:spcPct val="107000"/>
                        </a:lnSpc>
                        <a:spcBef>
                          <a:spcPts val="800"/>
                        </a:spcBef>
                        <a:spcAft>
                          <a:spcPts val="0"/>
                        </a:spcAft>
                        <a:buClr>
                          <a:srgbClr val="000000"/>
                        </a:buClr>
                        <a:buSzPts val="1100"/>
                        <a:buFont typeface="Calibri"/>
                        <a:buAutoNum type="arabicPeriod"/>
                      </a:pPr>
                      <a:r>
                        <a:rPr b="0" lang="en-US" sz="1100">
                          <a:solidFill>
                            <a:srgbClr val="000000"/>
                          </a:solidFill>
                          <a:latin typeface="Calibri"/>
                          <a:ea typeface="Calibri"/>
                          <a:cs typeface="Calibri"/>
                          <a:sym typeface="Calibri"/>
                        </a:rPr>
                        <a:t>Pupils will have a discussion in groups of 5/6 pupils. This will have a focus on what they have learned from past 2 lessons, such as the different materials and natural dyes that can be used in making. Pupils from each of the groups will then feedback to the class. As this is happening the teacher would create a mind map on the whiteboard of their ideas.</a:t>
                      </a:r>
                      <a:endParaRPr b="0" sz="1100">
                        <a:latin typeface="Calibri"/>
                        <a:ea typeface="Calibri"/>
                        <a:cs typeface="Calibri"/>
                        <a:sym typeface="Calibri"/>
                      </a:endParaRPr>
                    </a:p>
                    <a:p>
                      <a:pPr indent="-342900" lvl="0" marL="342900" marR="0" rtl="0" algn="l">
                        <a:lnSpc>
                          <a:spcPct val="107000"/>
                        </a:lnSpc>
                        <a:spcBef>
                          <a:spcPts val="0"/>
                        </a:spcBef>
                        <a:spcAft>
                          <a:spcPts val="0"/>
                        </a:spcAft>
                        <a:buClr>
                          <a:srgbClr val="000000"/>
                        </a:buClr>
                        <a:buSzPts val="1100"/>
                        <a:buFont typeface="Calibri"/>
                        <a:buAutoNum type="arabicPeriod"/>
                      </a:pPr>
                      <a:r>
                        <a:rPr b="0" lang="en-US" sz="1100">
                          <a:solidFill>
                            <a:srgbClr val="000000"/>
                          </a:solidFill>
                          <a:latin typeface="Calibri"/>
                          <a:ea typeface="Calibri"/>
                          <a:cs typeface="Calibri"/>
                          <a:sym typeface="Calibri"/>
                        </a:rPr>
                        <a:t>For the main part of the lesson the pupils will return to their tables where they will find images of Nike clothing alongside samples of sustainable fabric. The pupils will then be given a template to design and promote their own outfit, for the brand Nike. They should apply their knowledge and dye samples from previous lessons to sketch  this outfit on an Instagram template. </a:t>
                      </a:r>
                      <a:endParaRPr b="0" sz="1100">
                        <a:latin typeface="Calibri"/>
                        <a:ea typeface="Calibri"/>
                        <a:cs typeface="Calibri"/>
                        <a:sym typeface="Calibri"/>
                      </a:endParaRPr>
                    </a:p>
                    <a:p>
                      <a:pPr indent="0" lvl="0" marL="0" marR="0" rtl="0" algn="l">
                        <a:spcBef>
                          <a:spcPts val="800"/>
                        </a:spcBef>
                        <a:spcAft>
                          <a:spcPts val="0"/>
                        </a:spcAft>
                        <a:buClr>
                          <a:schemeClr val="dk1"/>
                        </a:buClr>
                        <a:buSzPts val="1100"/>
                        <a:buFont typeface="Calibri"/>
                        <a:buNone/>
                      </a:pPr>
                      <a:r>
                        <a:t/>
                      </a:r>
                      <a:endParaRPr b="1" sz="1100">
                        <a:solidFill>
                          <a:schemeClr val="dk1"/>
                        </a:solidFill>
                        <a:latin typeface="Calibri"/>
                        <a:ea typeface="Calibri"/>
                        <a:cs typeface="Calibri"/>
                        <a:sym typeface="Calibri"/>
                      </a:endParaRPr>
                    </a:p>
                  </a:txBody>
                  <a:tcPr marT="60950" marB="60950" marR="121925" marL="121925"/>
                </a:tc>
                <a:tc>
                  <a:txBody>
                    <a:bodyPr/>
                    <a:lstStyle/>
                    <a:p>
                      <a:pPr indent="0" lvl="0" marL="0" marR="0" rtl="0" algn="l">
                        <a:lnSpc>
                          <a:spcPct val="107000"/>
                        </a:lnSpc>
                        <a:spcBef>
                          <a:spcPts val="0"/>
                        </a:spcBef>
                        <a:spcAft>
                          <a:spcPts val="0"/>
                        </a:spcAft>
                        <a:buNone/>
                      </a:pPr>
                      <a:r>
                        <a:rPr b="1" lang="en-US" sz="1100">
                          <a:solidFill>
                            <a:srgbClr val="000000"/>
                          </a:solidFill>
                          <a:latin typeface="Calibri"/>
                          <a:ea typeface="Calibri"/>
                          <a:cs typeface="Calibri"/>
                          <a:sym typeface="Calibri"/>
                        </a:rPr>
                        <a:t>interactive white board, colouring pencils, pencils, Instagram templates, Nike images (to be used as contextual images), Dye samples from the previous lessons and fabric samples</a:t>
                      </a:r>
                      <a:endParaRPr sz="1100">
                        <a:latin typeface="Calibri"/>
                        <a:ea typeface="Calibri"/>
                        <a:cs typeface="Calibri"/>
                        <a:sym typeface="Calibri"/>
                      </a:endParaRPr>
                    </a:p>
                    <a:p>
                      <a:pPr indent="0" lvl="0" marL="0" marR="0" rtl="0" algn="l">
                        <a:lnSpc>
                          <a:spcPct val="107000"/>
                        </a:lnSpc>
                        <a:spcBef>
                          <a:spcPts val="800"/>
                        </a:spcBef>
                        <a:spcAft>
                          <a:spcPts val="0"/>
                        </a:spcAft>
                        <a:buNone/>
                      </a:pPr>
                      <a:r>
                        <a:rPr b="1" lang="en-US" sz="1100">
                          <a:latin typeface="Calibri"/>
                          <a:ea typeface="Calibri"/>
                          <a:cs typeface="Calibri"/>
                          <a:sym typeface="Calibri"/>
                        </a:rPr>
                        <a:t> </a:t>
                      </a:r>
                      <a:endParaRPr sz="1100">
                        <a:latin typeface="Calibri"/>
                        <a:ea typeface="Calibri"/>
                        <a:cs typeface="Calibri"/>
                        <a:sym typeface="Calibri"/>
                      </a:endParaRPr>
                    </a:p>
                    <a:p>
                      <a:pPr indent="0" lvl="0" marL="0" marR="0" rtl="0" algn="l">
                        <a:lnSpc>
                          <a:spcPct val="107000"/>
                        </a:lnSpc>
                        <a:spcBef>
                          <a:spcPts val="800"/>
                        </a:spcBef>
                        <a:spcAft>
                          <a:spcPts val="0"/>
                        </a:spcAft>
                        <a:buNone/>
                      </a:pPr>
                      <a:r>
                        <a:rPr b="1" lang="en-US" sz="1100">
                          <a:latin typeface="Calibri"/>
                          <a:ea typeface="Calibri"/>
                          <a:cs typeface="Calibri"/>
                          <a:sym typeface="Calibri"/>
                        </a:rPr>
                        <a:t> </a:t>
                      </a:r>
                      <a:endParaRPr sz="1100">
                        <a:latin typeface="Calibri"/>
                        <a:ea typeface="Calibri"/>
                        <a:cs typeface="Calibri"/>
                        <a:sym typeface="Calibri"/>
                      </a:endParaRPr>
                    </a:p>
                    <a:p>
                      <a:pPr indent="0" lvl="0" marL="0" marR="0" rtl="0" algn="l">
                        <a:lnSpc>
                          <a:spcPct val="107000"/>
                        </a:lnSpc>
                        <a:spcBef>
                          <a:spcPts val="800"/>
                        </a:spcBef>
                        <a:spcAft>
                          <a:spcPts val="0"/>
                        </a:spcAft>
                        <a:buNone/>
                      </a:pPr>
                      <a:r>
                        <a:rPr b="1" lang="en-US" sz="1100">
                          <a:latin typeface="Calibri"/>
                          <a:ea typeface="Calibri"/>
                          <a:cs typeface="Calibri"/>
                          <a:sym typeface="Calibri"/>
                        </a:rPr>
                        <a:t> </a:t>
                      </a:r>
                      <a:endParaRPr sz="1100">
                        <a:latin typeface="Calibri"/>
                        <a:ea typeface="Calibri"/>
                        <a:cs typeface="Calibri"/>
                        <a:sym typeface="Calibri"/>
                      </a:endParaRPr>
                    </a:p>
                    <a:p>
                      <a:pPr indent="0" lvl="0" marL="0" marR="0" rtl="0" algn="l">
                        <a:lnSpc>
                          <a:spcPct val="107000"/>
                        </a:lnSpc>
                        <a:spcBef>
                          <a:spcPts val="800"/>
                        </a:spcBef>
                        <a:spcAft>
                          <a:spcPts val="0"/>
                        </a:spcAft>
                        <a:buNone/>
                      </a:pPr>
                      <a:r>
                        <a:rPr b="1" lang="en-US" sz="1100">
                          <a:solidFill>
                            <a:srgbClr val="000000"/>
                          </a:solidFill>
                          <a:latin typeface="Calibri"/>
                          <a:ea typeface="Calibri"/>
                          <a:cs typeface="Calibri"/>
                          <a:sym typeface="Calibri"/>
                        </a:rPr>
                        <a:t>Group 7 Lesson 3 Appendix Three</a:t>
                      </a:r>
                      <a:endParaRPr sz="1100">
                        <a:latin typeface="Calibri"/>
                        <a:ea typeface="Calibri"/>
                        <a:cs typeface="Calibri"/>
                        <a:sym typeface="Calibri"/>
                      </a:endParaRPr>
                    </a:p>
                    <a:p>
                      <a:pPr indent="0" lvl="0" marL="0" marR="0" rtl="0" algn="l">
                        <a:lnSpc>
                          <a:spcPct val="107000"/>
                        </a:lnSpc>
                        <a:spcBef>
                          <a:spcPts val="800"/>
                        </a:spcBef>
                        <a:spcAft>
                          <a:spcPts val="0"/>
                        </a:spcAft>
                        <a:buNone/>
                      </a:pPr>
                      <a:r>
                        <a:t/>
                      </a:r>
                      <a:endParaRPr b="0" sz="1100">
                        <a:latin typeface="Calibri"/>
                        <a:ea typeface="Calibri"/>
                        <a:cs typeface="Calibri"/>
                        <a:sym typeface="Calibri"/>
                      </a:endParaRPr>
                    </a:p>
                  </a:txBody>
                  <a:tcPr marT="45725" marB="45725" marR="91450" marL="91450"/>
                </a:tc>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414141"/>
        </a:solidFill>
      </p:bgPr>
    </p:bg>
    <p:spTree>
      <p:nvGrpSpPr>
        <p:cNvPr id="123" name="Shape 123"/>
        <p:cNvGrpSpPr/>
        <p:nvPr/>
      </p:nvGrpSpPr>
      <p:grpSpPr>
        <a:xfrm>
          <a:off x="0" y="0"/>
          <a:ext cx="0" cy="0"/>
          <a:chOff x="0" y="0"/>
          <a:chExt cx="0" cy="0"/>
        </a:xfrm>
      </p:grpSpPr>
      <p:sp>
        <p:nvSpPr>
          <p:cNvPr id="124" name="Google Shape;124;p4"/>
          <p:cNvSpPr/>
          <p:nvPr/>
        </p:nvSpPr>
        <p:spPr>
          <a:xfrm>
            <a:off x="0" y="0"/>
            <a:ext cx="12188952" cy="6858000"/>
          </a:xfrm>
          <a:prstGeom prst="rect">
            <a:avLst/>
          </a:prstGeom>
          <a:solidFill>
            <a:srgbClr val="41414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25" name="Google Shape;125;p4"/>
          <p:cNvSpPr txBox="1"/>
          <p:nvPr/>
        </p:nvSpPr>
        <p:spPr>
          <a:xfrm>
            <a:off x="876966" y="409086"/>
            <a:ext cx="4887685" cy="1134482"/>
          </a:xfrm>
          <a:prstGeom prst="rect">
            <a:avLst/>
          </a:prstGeom>
          <a:noFill/>
          <a:ln>
            <a:noFill/>
          </a:ln>
        </p:spPr>
        <p:txBody>
          <a:bodyPr anchorCtr="0" anchor="b" bIns="45700" lIns="91425" spcFirstLastPara="1" rIns="91425" wrap="square" tIns="45700">
            <a:normAutofit lnSpcReduction="10000"/>
          </a:bodyPr>
          <a:lstStyle/>
          <a:p>
            <a:pPr indent="0" lvl="0" marL="0" marR="0" rtl="0" algn="ctr">
              <a:lnSpc>
                <a:spcPct val="90000"/>
              </a:lnSpc>
              <a:spcBef>
                <a:spcPts val="0"/>
              </a:spcBef>
              <a:spcAft>
                <a:spcPts val="0"/>
              </a:spcAft>
              <a:buNone/>
            </a:pPr>
            <a:r>
              <a:rPr b="1" i="0" lang="en-US" sz="4000" u="none" cap="none" strike="noStrike">
                <a:solidFill>
                  <a:schemeClr val="lt1"/>
                </a:solidFill>
                <a:latin typeface="Calibri"/>
                <a:ea typeface="Calibri"/>
                <a:cs typeface="Calibri"/>
                <a:sym typeface="Calibri"/>
              </a:rPr>
              <a:t>What are our Clothes Made From?</a:t>
            </a:r>
            <a:endParaRPr b="0" i="0" sz="1800" u="none" cap="none" strike="noStrike">
              <a:solidFill>
                <a:schemeClr val="lt1"/>
              </a:solidFill>
              <a:latin typeface="Calibri"/>
              <a:ea typeface="Calibri"/>
              <a:cs typeface="Calibri"/>
              <a:sym typeface="Calibri"/>
            </a:endParaRPr>
          </a:p>
        </p:txBody>
      </p:sp>
      <p:sp>
        <p:nvSpPr>
          <p:cNvPr id="126" name="Google Shape;126;p4"/>
          <p:cNvSpPr txBox="1"/>
          <p:nvPr/>
        </p:nvSpPr>
        <p:spPr>
          <a:xfrm>
            <a:off x="531686" y="2120624"/>
            <a:ext cx="5566339" cy="4376356"/>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chemeClr val="lt1"/>
              </a:buClr>
              <a:buSzPts val="2400"/>
              <a:buFont typeface="Arial"/>
              <a:buChar char="•"/>
            </a:pPr>
            <a:r>
              <a:rPr b="0" i="0" lang="en-US" sz="2400" u="none" cap="none" strike="noStrike">
                <a:solidFill>
                  <a:schemeClr val="lt1"/>
                </a:solidFill>
                <a:latin typeface="Calibri"/>
                <a:ea typeface="Calibri"/>
                <a:cs typeface="Calibri"/>
                <a:sym typeface="Calibri"/>
              </a:rPr>
              <a:t>The 'What are Clothes Made from?' section of the Ten Tonne Challenge covers many aspects of sustainable development. It involves:</a:t>
            </a:r>
            <a:endParaRPr b="0" i="0" sz="2400" u="none" cap="none" strike="noStrike">
              <a:solidFill>
                <a:schemeClr val="lt1"/>
              </a:solidFill>
              <a:latin typeface="Calibri"/>
              <a:ea typeface="Calibri"/>
              <a:cs typeface="Calibri"/>
              <a:sym typeface="Calibri"/>
            </a:endParaRPr>
          </a:p>
          <a:p>
            <a:pPr indent="0" lvl="0" marL="0" marR="0" rtl="0" algn="l">
              <a:lnSpc>
                <a:spcPct val="90000"/>
              </a:lnSpc>
              <a:spcBef>
                <a:spcPts val="600"/>
              </a:spcBef>
              <a:spcAft>
                <a:spcPts val="0"/>
              </a:spcAft>
              <a:buNone/>
            </a:pPr>
            <a:r>
              <a:t/>
            </a:r>
            <a:endParaRPr b="0" i="0" sz="2400" u="none" cap="none" strike="noStrike">
              <a:solidFill>
                <a:schemeClr val="lt1"/>
              </a:solidFill>
              <a:latin typeface="Calibri"/>
              <a:ea typeface="Calibri"/>
              <a:cs typeface="Calibri"/>
              <a:sym typeface="Calibri"/>
            </a:endParaRPr>
          </a:p>
          <a:p>
            <a:pPr indent="-342900" lvl="0" marL="342900" marR="0" rtl="0" algn="l">
              <a:lnSpc>
                <a:spcPct val="90000"/>
              </a:lnSpc>
              <a:spcBef>
                <a:spcPts val="600"/>
              </a:spcBef>
              <a:spcAft>
                <a:spcPts val="0"/>
              </a:spcAft>
              <a:buClr>
                <a:schemeClr val="lt1"/>
              </a:buClr>
              <a:buSzPts val="2400"/>
              <a:buFont typeface="Arial"/>
              <a:buChar char="•"/>
            </a:pPr>
            <a:r>
              <a:rPr b="0" i="0" lang="en-US" sz="2400" u="none" cap="none" strike="noStrike">
                <a:solidFill>
                  <a:schemeClr val="lt1"/>
                </a:solidFill>
                <a:latin typeface="Calibri"/>
                <a:ea typeface="Calibri"/>
                <a:cs typeface="Calibri"/>
                <a:sym typeface="Calibri"/>
              </a:rPr>
              <a:t>How different fabrics are made</a:t>
            </a:r>
            <a:endParaRPr/>
          </a:p>
          <a:p>
            <a:pPr indent="-342900" lvl="0" marL="342900" marR="0" rtl="0" algn="l">
              <a:lnSpc>
                <a:spcPct val="90000"/>
              </a:lnSpc>
              <a:spcBef>
                <a:spcPts val="600"/>
              </a:spcBef>
              <a:spcAft>
                <a:spcPts val="0"/>
              </a:spcAft>
              <a:buClr>
                <a:schemeClr val="lt1"/>
              </a:buClr>
              <a:buSzPts val="2400"/>
              <a:buFont typeface="Arial"/>
              <a:buChar char="•"/>
            </a:pPr>
            <a:r>
              <a:rPr b="0" i="0" lang="en-US" sz="2400" u="none" cap="none" strike="noStrike">
                <a:solidFill>
                  <a:schemeClr val="lt1"/>
                </a:solidFill>
                <a:latin typeface="Calibri"/>
                <a:ea typeface="Calibri"/>
                <a:cs typeface="Calibri"/>
                <a:sym typeface="Calibri"/>
              </a:rPr>
              <a:t>If materials of sustainable or unsustainable</a:t>
            </a:r>
            <a:endParaRPr/>
          </a:p>
          <a:p>
            <a:pPr indent="-342900" lvl="0" marL="342900" marR="0" rtl="0" algn="l">
              <a:lnSpc>
                <a:spcPct val="90000"/>
              </a:lnSpc>
              <a:spcBef>
                <a:spcPts val="600"/>
              </a:spcBef>
              <a:spcAft>
                <a:spcPts val="0"/>
              </a:spcAft>
              <a:buClr>
                <a:schemeClr val="lt1"/>
              </a:buClr>
              <a:buSzPts val="2400"/>
              <a:buFont typeface="Arial"/>
              <a:buChar char="•"/>
            </a:pPr>
            <a:r>
              <a:rPr b="0" i="0" lang="en-US" sz="2400" u="none" cap="none" strike="noStrike">
                <a:solidFill>
                  <a:schemeClr val="lt1"/>
                </a:solidFill>
                <a:latin typeface="Calibri"/>
                <a:ea typeface="Calibri"/>
                <a:cs typeface="Calibri"/>
                <a:sym typeface="Calibri"/>
              </a:rPr>
              <a:t>Natural and synthetic materials </a:t>
            </a:r>
            <a:endParaRPr/>
          </a:p>
          <a:p>
            <a:pPr indent="-342900" lvl="0" marL="342900" marR="0" rtl="0" algn="l">
              <a:lnSpc>
                <a:spcPct val="90000"/>
              </a:lnSpc>
              <a:spcBef>
                <a:spcPts val="600"/>
              </a:spcBef>
              <a:spcAft>
                <a:spcPts val="0"/>
              </a:spcAft>
              <a:buClr>
                <a:schemeClr val="lt1"/>
              </a:buClr>
              <a:buSzPts val="2400"/>
              <a:buFont typeface="Arial"/>
              <a:buChar char="•"/>
            </a:pPr>
            <a:r>
              <a:rPr b="0" i="0" lang="en-US" sz="2400" u="none" cap="none" strike="noStrike">
                <a:solidFill>
                  <a:schemeClr val="lt1"/>
                </a:solidFill>
                <a:latin typeface="Calibri"/>
                <a:ea typeface="Calibri"/>
                <a:cs typeface="Calibri"/>
                <a:sym typeface="Calibri"/>
              </a:rPr>
              <a:t>Fabrics of the future</a:t>
            </a:r>
            <a:endParaRPr/>
          </a:p>
          <a:p>
            <a:pPr indent="-101600" lvl="0" marL="342900" marR="0" rtl="0" algn="l">
              <a:lnSpc>
                <a:spcPct val="90000"/>
              </a:lnSpc>
              <a:spcBef>
                <a:spcPts val="600"/>
              </a:spcBef>
              <a:spcAft>
                <a:spcPts val="0"/>
              </a:spcAft>
              <a:buClr>
                <a:schemeClr val="lt1"/>
              </a:buClr>
              <a:buSzPts val="2000"/>
              <a:buFont typeface="Arial"/>
              <a:buNone/>
            </a:pPr>
            <a:r>
              <a:t/>
            </a:r>
            <a:endParaRPr b="0" i="0" sz="2000" u="none" cap="none" strike="noStrike">
              <a:solidFill>
                <a:schemeClr val="lt1"/>
              </a:solidFill>
              <a:latin typeface="Calibri"/>
              <a:ea typeface="Calibri"/>
              <a:cs typeface="Calibri"/>
              <a:sym typeface="Calibri"/>
            </a:endParaRPr>
          </a:p>
        </p:txBody>
      </p:sp>
      <p:cxnSp>
        <p:nvCxnSpPr>
          <p:cNvPr id="127" name="Google Shape;127;p4"/>
          <p:cNvCxnSpPr/>
          <p:nvPr/>
        </p:nvCxnSpPr>
        <p:spPr>
          <a:xfrm>
            <a:off x="6238597" y="1417320"/>
            <a:ext cx="0" cy="4023360"/>
          </a:xfrm>
          <a:prstGeom prst="straightConnector1">
            <a:avLst/>
          </a:prstGeom>
          <a:noFill/>
          <a:ln cap="flat" cmpd="sng" w="15875">
            <a:solidFill>
              <a:schemeClr val="lt1"/>
            </a:solidFill>
            <a:prstDash val="solid"/>
            <a:miter lim="800000"/>
            <a:headEnd len="sm" w="sm" type="none"/>
            <a:tailEnd len="sm" w="sm" type="none"/>
          </a:ln>
        </p:spPr>
      </p:cxnSp>
      <p:pic>
        <p:nvPicPr>
          <p:cNvPr descr="A picture containing striped, colorful&#10;&#10;Description automatically generated" id="128" name="Google Shape;128;p4"/>
          <p:cNvPicPr preferRelativeResize="0"/>
          <p:nvPr/>
        </p:nvPicPr>
        <p:blipFill rotWithShape="1">
          <a:blip r:embed="rId3">
            <a:alphaModFix/>
          </a:blip>
          <a:srcRect b="2" l="7062" r="23002" t="0"/>
          <a:stretch/>
        </p:blipFill>
        <p:spPr>
          <a:xfrm>
            <a:off x="6749145" y="573678"/>
            <a:ext cx="5103206" cy="5710645"/>
          </a:xfrm>
          <a:prstGeom prst="rect">
            <a:avLst/>
          </a:prstGeom>
          <a:noFill/>
          <a:ln>
            <a:noFill/>
          </a:ln>
        </p:spPr>
      </p:pic>
      <p:sp>
        <p:nvSpPr>
          <p:cNvPr id="129" name="Google Shape;129;p4"/>
          <p:cNvSpPr txBox="1"/>
          <p:nvPr/>
        </p:nvSpPr>
        <p:spPr>
          <a:xfrm>
            <a:off x="1144267" y="2801398"/>
            <a:ext cx="5150475" cy="3699627"/>
          </a:xfrm>
          <a:prstGeom prst="rect">
            <a:avLst/>
          </a:prstGeom>
          <a:noFill/>
          <a:ln>
            <a:noFill/>
          </a:ln>
        </p:spPr>
        <p:txBody>
          <a:bodyPr anchorCtr="0" anchor="t" bIns="45700" lIns="91425" spcFirstLastPara="1" rIns="91425" wrap="square" tIns="45700">
            <a:normAutofit/>
          </a:bodyPr>
          <a:lstStyle/>
          <a:p>
            <a:pPr indent="107950" lvl="0" marL="0" marR="0" rtl="0" algn="l">
              <a:lnSpc>
                <a:spcPct val="90000"/>
              </a:lnSpc>
              <a:spcBef>
                <a:spcPts val="0"/>
              </a:spcBef>
              <a:spcAft>
                <a:spcPts val="0"/>
              </a:spcAft>
              <a:buClr>
                <a:schemeClr val="lt1"/>
              </a:buClr>
              <a:buSzPts val="1700"/>
              <a:buFont typeface="Arial"/>
              <a:buNone/>
            </a:pPr>
            <a:r>
              <a:t/>
            </a:r>
            <a:endParaRPr b="0" i="0" sz="1700" u="none" cap="none" strike="noStrike">
              <a:solidFill>
                <a:schemeClr val="lt1"/>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33" name="Shape 133"/>
        <p:cNvGrpSpPr/>
        <p:nvPr/>
      </p:nvGrpSpPr>
      <p:grpSpPr>
        <a:xfrm>
          <a:off x="0" y="0"/>
          <a:ext cx="0" cy="0"/>
          <a:chOff x="0" y="0"/>
          <a:chExt cx="0" cy="0"/>
        </a:xfrm>
      </p:grpSpPr>
      <p:sp>
        <p:nvSpPr>
          <p:cNvPr id="134" name="Google Shape;134;p5"/>
          <p:cNvSpPr/>
          <p:nvPr/>
        </p:nvSpPr>
        <p:spPr>
          <a:xfrm>
            <a:off x="0" y="0"/>
            <a:ext cx="12192000" cy="6858000"/>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35" name="Google Shape;135;p5"/>
          <p:cNvSpPr/>
          <p:nvPr/>
        </p:nvSpPr>
        <p:spPr>
          <a:xfrm>
            <a:off x="1" y="2"/>
            <a:ext cx="2232251" cy="2361890"/>
          </a:xfrm>
          <a:custGeom>
            <a:rect b="b" l="l" r="r" t="t"/>
            <a:pathLst>
              <a:path extrusionOk="0" h="4096327" w="3871489">
                <a:moveTo>
                  <a:pt x="2292284" y="0"/>
                </a:moveTo>
                <a:lnTo>
                  <a:pt x="3500914" y="0"/>
                </a:lnTo>
                <a:lnTo>
                  <a:pt x="3542229" y="68006"/>
                </a:lnTo>
                <a:cubicBezTo>
                  <a:pt x="3752213" y="454545"/>
                  <a:pt x="3871489" y="897507"/>
                  <a:pt x="3871489" y="1368323"/>
                </a:cubicBezTo>
                <a:cubicBezTo>
                  <a:pt x="3871489" y="2874936"/>
                  <a:pt x="2650098" y="4096327"/>
                  <a:pt x="1143485" y="4096327"/>
                </a:cubicBezTo>
                <a:cubicBezTo>
                  <a:pt x="766832" y="4096327"/>
                  <a:pt x="408006" y="4019990"/>
                  <a:pt x="81633" y="3881944"/>
                </a:cubicBezTo>
                <a:lnTo>
                  <a:pt x="0" y="3842618"/>
                </a:lnTo>
                <a:lnTo>
                  <a:pt x="0" y="2741475"/>
                </a:lnTo>
                <a:lnTo>
                  <a:pt x="6615" y="2747487"/>
                </a:lnTo>
                <a:cubicBezTo>
                  <a:pt x="315579" y="3002472"/>
                  <a:pt x="711663" y="3155655"/>
                  <a:pt x="1143485" y="3155655"/>
                </a:cubicBezTo>
                <a:cubicBezTo>
                  <a:pt x="2130515" y="3155655"/>
                  <a:pt x="2930817" y="2355353"/>
                  <a:pt x="2930817" y="1368323"/>
                </a:cubicBezTo>
                <a:cubicBezTo>
                  <a:pt x="2930817" y="874812"/>
                  <a:pt x="2730741" y="427979"/>
                  <a:pt x="2407287" y="104524"/>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accent1"/>
              </a:solidFill>
              <a:latin typeface="Calibri"/>
              <a:ea typeface="Calibri"/>
              <a:cs typeface="Calibri"/>
              <a:sym typeface="Calibri"/>
            </a:endParaRPr>
          </a:p>
        </p:txBody>
      </p:sp>
      <p:sp>
        <p:nvSpPr>
          <p:cNvPr id="136" name="Google Shape;136;p5"/>
          <p:cNvSpPr/>
          <p:nvPr/>
        </p:nvSpPr>
        <p:spPr>
          <a:xfrm>
            <a:off x="0" y="292656"/>
            <a:ext cx="1861854" cy="277779"/>
          </a:xfrm>
          <a:custGeom>
            <a:rect b="b" l="l" r="r" t="t"/>
            <a:pathLst>
              <a:path extrusionOk="0" h="277779" w="1861854">
                <a:moveTo>
                  <a:pt x="180458" y="0"/>
                </a:moveTo>
                <a:lnTo>
                  <a:pt x="419222" y="238761"/>
                </a:lnTo>
                <a:lnTo>
                  <a:pt x="657984" y="0"/>
                </a:lnTo>
                <a:lnTo>
                  <a:pt x="896745" y="238761"/>
                </a:lnTo>
                <a:lnTo>
                  <a:pt x="1135754" y="0"/>
                </a:lnTo>
                <a:lnTo>
                  <a:pt x="1374516" y="238761"/>
                </a:lnTo>
                <a:lnTo>
                  <a:pt x="1613277" y="0"/>
                </a:lnTo>
                <a:lnTo>
                  <a:pt x="1861854" y="248577"/>
                </a:lnTo>
                <a:lnTo>
                  <a:pt x="1842470" y="267963"/>
                </a:lnTo>
                <a:lnTo>
                  <a:pt x="1613277" y="39017"/>
                </a:lnTo>
                <a:lnTo>
                  <a:pt x="1374516" y="277779"/>
                </a:lnTo>
                <a:lnTo>
                  <a:pt x="1135754" y="39017"/>
                </a:lnTo>
                <a:lnTo>
                  <a:pt x="896745" y="277779"/>
                </a:lnTo>
                <a:lnTo>
                  <a:pt x="657984" y="39017"/>
                </a:lnTo>
                <a:lnTo>
                  <a:pt x="419222" y="277779"/>
                </a:lnTo>
                <a:lnTo>
                  <a:pt x="180458" y="39017"/>
                </a:lnTo>
                <a:lnTo>
                  <a:pt x="0" y="219283"/>
                </a:lnTo>
                <a:lnTo>
                  <a:pt x="0" y="180458"/>
                </a:ln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7" name="Google Shape;137;p5"/>
          <p:cNvSpPr/>
          <p:nvPr/>
        </p:nvSpPr>
        <p:spPr>
          <a:xfrm>
            <a:off x="0" y="732391"/>
            <a:ext cx="1861854" cy="277779"/>
          </a:xfrm>
          <a:custGeom>
            <a:rect b="b" l="l" r="r" t="t"/>
            <a:pathLst>
              <a:path extrusionOk="0" h="277779" w="1861854">
                <a:moveTo>
                  <a:pt x="180458" y="0"/>
                </a:moveTo>
                <a:lnTo>
                  <a:pt x="419222" y="238761"/>
                </a:lnTo>
                <a:lnTo>
                  <a:pt x="657984" y="0"/>
                </a:lnTo>
                <a:lnTo>
                  <a:pt x="896745" y="238761"/>
                </a:lnTo>
                <a:lnTo>
                  <a:pt x="1135754" y="0"/>
                </a:lnTo>
                <a:lnTo>
                  <a:pt x="1374516" y="238761"/>
                </a:lnTo>
                <a:lnTo>
                  <a:pt x="1613277" y="0"/>
                </a:lnTo>
                <a:lnTo>
                  <a:pt x="1861854" y="248577"/>
                </a:lnTo>
                <a:lnTo>
                  <a:pt x="1842470" y="268208"/>
                </a:lnTo>
                <a:lnTo>
                  <a:pt x="1613277" y="39017"/>
                </a:lnTo>
                <a:lnTo>
                  <a:pt x="1374516" y="277779"/>
                </a:lnTo>
                <a:lnTo>
                  <a:pt x="1135754" y="39017"/>
                </a:lnTo>
                <a:lnTo>
                  <a:pt x="896745" y="277779"/>
                </a:lnTo>
                <a:lnTo>
                  <a:pt x="657984" y="39017"/>
                </a:lnTo>
                <a:lnTo>
                  <a:pt x="419222" y="277779"/>
                </a:lnTo>
                <a:lnTo>
                  <a:pt x="180458" y="39017"/>
                </a:lnTo>
                <a:lnTo>
                  <a:pt x="0" y="219475"/>
                </a:lnTo>
                <a:lnTo>
                  <a:pt x="0" y="180458"/>
                </a:ln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38" name="Google Shape;138;p5"/>
          <p:cNvSpPr txBox="1"/>
          <p:nvPr/>
        </p:nvSpPr>
        <p:spPr>
          <a:xfrm>
            <a:off x="2334666" y="862025"/>
            <a:ext cx="6734254" cy="3066335"/>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None/>
            </a:pPr>
            <a:r>
              <a:rPr lang="en-US" sz="2000">
                <a:solidFill>
                  <a:schemeClr val="lt1"/>
                </a:solidFill>
                <a:latin typeface="Calibri"/>
                <a:ea typeface="Calibri"/>
                <a:cs typeface="Calibri"/>
                <a:sym typeface="Calibri"/>
              </a:rPr>
              <a:t>For all of these  lessons there is a central theme of exploring sustainability within fashion.</a:t>
            </a:r>
            <a:endParaRPr/>
          </a:p>
          <a:p>
            <a:pPr indent="0" lvl="0" marL="0" marR="0" rtl="0" algn="l">
              <a:lnSpc>
                <a:spcPct val="90000"/>
              </a:lnSpc>
              <a:spcBef>
                <a:spcPts val="600"/>
              </a:spcBef>
              <a:spcAft>
                <a:spcPts val="0"/>
              </a:spcAft>
              <a:buNone/>
            </a:pPr>
            <a:r>
              <a:t/>
            </a:r>
            <a:endParaRPr sz="1800">
              <a:solidFill>
                <a:schemeClr val="lt1"/>
              </a:solidFill>
              <a:latin typeface="Calibri"/>
              <a:ea typeface="Calibri"/>
              <a:cs typeface="Calibri"/>
              <a:sym typeface="Calibri"/>
            </a:endParaRPr>
          </a:p>
          <a:p>
            <a:pPr indent="0" lvl="0" marL="0" marR="0" rtl="0" algn="l">
              <a:lnSpc>
                <a:spcPct val="90000"/>
              </a:lnSpc>
              <a:spcBef>
                <a:spcPts val="600"/>
              </a:spcBef>
              <a:spcAft>
                <a:spcPts val="0"/>
              </a:spcAft>
              <a:buNone/>
            </a:pPr>
            <a:r>
              <a:rPr lang="en-US" sz="1800">
                <a:solidFill>
                  <a:schemeClr val="lt1"/>
                </a:solidFill>
                <a:latin typeface="Calibri"/>
                <a:ea typeface="Calibri"/>
                <a:cs typeface="Calibri"/>
                <a:sym typeface="Calibri"/>
              </a:rPr>
              <a:t>We decided to have a focus upon Sustainable Development Goal 12.</a:t>
            </a:r>
            <a:endParaRPr sz="1800">
              <a:solidFill>
                <a:schemeClr val="lt1"/>
              </a:solidFill>
              <a:latin typeface="Calibri"/>
              <a:ea typeface="Calibri"/>
              <a:cs typeface="Calibri"/>
              <a:sym typeface="Calibri"/>
            </a:endParaRPr>
          </a:p>
          <a:p>
            <a:pPr indent="0" lvl="0" marL="0" marR="0" rtl="0" algn="l">
              <a:lnSpc>
                <a:spcPct val="90000"/>
              </a:lnSpc>
              <a:spcBef>
                <a:spcPts val="600"/>
              </a:spcBef>
              <a:spcAft>
                <a:spcPts val="0"/>
              </a:spcAft>
              <a:buNone/>
            </a:pPr>
            <a:r>
              <a:t/>
            </a:r>
            <a:endParaRPr sz="1800">
              <a:solidFill>
                <a:schemeClr val="lt1"/>
              </a:solidFill>
              <a:latin typeface="Calibri"/>
              <a:ea typeface="Calibri"/>
              <a:cs typeface="Calibri"/>
              <a:sym typeface="Calibri"/>
            </a:endParaRPr>
          </a:p>
          <a:p>
            <a:pPr indent="0" lvl="0" marL="0" marR="0" rtl="0" algn="l">
              <a:lnSpc>
                <a:spcPct val="90000"/>
              </a:lnSpc>
              <a:spcBef>
                <a:spcPts val="600"/>
              </a:spcBef>
              <a:spcAft>
                <a:spcPts val="0"/>
              </a:spcAft>
              <a:buNone/>
            </a:pPr>
            <a:r>
              <a:t/>
            </a:r>
            <a:endParaRPr sz="1800">
              <a:solidFill>
                <a:schemeClr val="lt1"/>
              </a:solidFill>
              <a:latin typeface="Calibri"/>
              <a:ea typeface="Calibri"/>
              <a:cs typeface="Calibri"/>
              <a:sym typeface="Calibri"/>
            </a:endParaRPr>
          </a:p>
          <a:p>
            <a:pPr indent="0" lvl="0" marL="0" marR="0" rtl="0" algn="l">
              <a:lnSpc>
                <a:spcPct val="90000"/>
              </a:lnSpc>
              <a:spcBef>
                <a:spcPts val="600"/>
              </a:spcBef>
              <a:spcAft>
                <a:spcPts val="0"/>
              </a:spcAft>
              <a:buNone/>
            </a:pPr>
            <a:r>
              <a:t/>
            </a:r>
            <a:endParaRPr sz="1800">
              <a:solidFill>
                <a:schemeClr val="lt1"/>
              </a:solidFill>
              <a:latin typeface="Calibri"/>
              <a:ea typeface="Calibri"/>
              <a:cs typeface="Calibri"/>
              <a:sym typeface="Calibri"/>
            </a:endParaRPr>
          </a:p>
          <a:p>
            <a:pPr indent="0" lvl="0" marL="0" marR="0" rtl="0" algn="l">
              <a:lnSpc>
                <a:spcPct val="90000"/>
              </a:lnSpc>
              <a:spcBef>
                <a:spcPts val="600"/>
              </a:spcBef>
              <a:spcAft>
                <a:spcPts val="0"/>
              </a:spcAft>
              <a:buNone/>
            </a:pPr>
            <a:r>
              <a:t/>
            </a:r>
            <a:endParaRPr sz="1800">
              <a:solidFill>
                <a:schemeClr val="lt1"/>
              </a:solidFill>
              <a:latin typeface="Calibri"/>
              <a:ea typeface="Calibri"/>
              <a:cs typeface="Calibri"/>
              <a:sym typeface="Calibri"/>
            </a:endParaRPr>
          </a:p>
        </p:txBody>
      </p:sp>
      <p:sp>
        <p:nvSpPr>
          <p:cNvPr id="139" name="Google Shape;139;p5"/>
          <p:cNvSpPr/>
          <p:nvPr/>
        </p:nvSpPr>
        <p:spPr>
          <a:xfrm>
            <a:off x="1" y="2"/>
            <a:ext cx="2232251" cy="2361890"/>
          </a:xfrm>
          <a:custGeom>
            <a:rect b="b" l="l" r="r" t="t"/>
            <a:pathLst>
              <a:path extrusionOk="0" h="4096327" w="3871489">
                <a:moveTo>
                  <a:pt x="2292284" y="0"/>
                </a:moveTo>
                <a:lnTo>
                  <a:pt x="3500914" y="0"/>
                </a:lnTo>
                <a:lnTo>
                  <a:pt x="3542229" y="68006"/>
                </a:lnTo>
                <a:cubicBezTo>
                  <a:pt x="3752213" y="454545"/>
                  <a:pt x="3871489" y="897507"/>
                  <a:pt x="3871489" y="1368323"/>
                </a:cubicBezTo>
                <a:cubicBezTo>
                  <a:pt x="3871489" y="2874936"/>
                  <a:pt x="2650098" y="4096327"/>
                  <a:pt x="1143485" y="4096327"/>
                </a:cubicBezTo>
                <a:cubicBezTo>
                  <a:pt x="766832" y="4096327"/>
                  <a:pt x="408006" y="4019990"/>
                  <a:pt x="81633" y="3881944"/>
                </a:cubicBezTo>
                <a:lnTo>
                  <a:pt x="0" y="3842618"/>
                </a:lnTo>
                <a:lnTo>
                  <a:pt x="0" y="2741475"/>
                </a:lnTo>
                <a:lnTo>
                  <a:pt x="6615" y="2747487"/>
                </a:lnTo>
                <a:cubicBezTo>
                  <a:pt x="315579" y="3002472"/>
                  <a:pt x="711663" y="3155655"/>
                  <a:pt x="1143485" y="3155655"/>
                </a:cubicBezTo>
                <a:cubicBezTo>
                  <a:pt x="2130515" y="3155655"/>
                  <a:pt x="2930817" y="2355353"/>
                  <a:pt x="2930817" y="1368323"/>
                </a:cubicBezTo>
                <a:cubicBezTo>
                  <a:pt x="2930817" y="874812"/>
                  <a:pt x="2730741" y="427979"/>
                  <a:pt x="2407287" y="104524"/>
                </a:cubicBezTo>
                <a:close/>
              </a:path>
            </a:pathLst>
          </a:custGeom>
          <a:solidFill>
            <a:schemeClr val="accent6">
              <a:alpha val="2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accent1"/>
              </a:solidFill>
              <a:latin typeface="Calibri"/>
              <a:ea typeface="Calibri"/>
              <a:cs typeface="Calibri"/>
              <a:sym typeface="Calibri"/>
            </a:endParaRPr>
          </a:p>
        </p:txBody>
      </p:sp>
      <p:sp>
        <p:nvSpPr>
          <p:cNvPr id="140" name="Google Shape;140;p5"/>
          <p:cNvSpPr/>
          <p:nvPr/>
        </p:nvSpPr>
        <p:spPr>
          <a:xfrm>
            <a:off x="8759419" y="3564607"/>
            <a:ext cx="3432581" cy="3293393"/>
          </a:xfrm>
          <a:custGeom>
            <a:rect b="b" l="l" r="r" t="t"/>
            <a:pathLst>
              <a:path extrusionOk="0" h="3293393" w="3432581">
                <a:moveTo>
                  <a:pt x="2473947" y="0"/>
                </a:moveTo>
                <a:cubicBezTo>
                  <a:pt x="2730133" y="0"/>
                  <a:pt x="2977223" y="38940"/>
                  <a:pt x="3209623" y="111224"/>
                </a:cubicBezTo>
                <a:lnTo>
                  <a:pt x="3432581" y="192828"/>
                </a:lnTo>
                <a:lnTo>
                  <a:pt x="3432581" y="3293393"/>
                </a:lnTo>
                <a:lnTo>
                  <a:pt x="141884" y="3293393"/>
                </a:lnTo>
                <a:lnTo>
                  <a:pt x="111224" y="3209623"/>
                </a:lnTo>
                <a:cubicBezTo>
                  <a:pt x="38940" y="2977224"/>
                  <a:pt x="0" y="2730133"/>
                  <a:pt x="0" y="2473947"/>
                </a:cubicBezTo>
                <a:cubicBezTo>
                  <a:pt x="0" y="1107624"/>
                  <a:pt x="1107624" y="0"/>
                  <a:pt x="2473947" y="0"/>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1" name="Google Shape;141;p5"/>
          <p:cNvSpPr/>
          <p:nvPr/>
        </p:nvSpPr>
        <p:spPr>
          <a:xfrm>
            <a:off x="8759419" y="3564607"/>
            <a:ext cx="3432581" cy="3293393"/>
          </a:xfrm>
          <a:custGeom>
            <a:rect b="b" l="l" r="r" t="t"/>
            <a:pathLst>
              <a:path extrusionOk="0" h="3293393" w="3432581">
                <a:moveTo>
                  <a:pt x="2473947" y="0"/>
                </a:moveTo>
                <a:cubicBezTo>
                  <a:pt x="2730133" y="0"/>
                  <a:pt x="2977223" y="38940"/>
                  <a:pt x="3209623" y="111224"/>
                </a:cubicBezTo>
                <a:lnTo>
                  <a:pt x="3432581" y="192828"/>
                </a:lnTo>
                <a:lnTo>
                  <a:pt x="3432581" y="3293393"/>
                </a:lnTo>
                <a:lnTo>
                  <a:pt x="141884" y="3293393"/>
                </a:lnTo>
                <a:lnTo>
                  <a:pt x="111224" y="3209623"/>
                </a:lnTo>
                <a:cubicBezTo>
                  <a:pt x="38940" y="2977224"/>
                  <a:pt x="0" y="2730133"/>
                  <a:pt x="0" y="2473947"/>
                </a:cubicBezTo>
                <a:cubicBezTo>
                  <a:pt x="0" y="1107624"/>
                  <a:pt x="1107624" y="0"/>
                  <a:pt x="2473947" y="0"/>
                </a:cubicBezTo>
                <a:close/>
              </a:path>
            </a:pathLst>
          </a:custGeom>
          <a:solidFill>
            <a:schemeClr val="accent2">
              <a:alpha val="2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Icon&#10;&#10;Description automatically generated" id="142" name="Google Shape;142;p5"/>
          <p:cNvPicPr preferRelativeResize="0"/>
          <p:nvPr/>
        </p:nvPicPr>
        <p:blipFill rotWithShape="1">
          <a:blip r:embed="rId3">
            <a:alphaModFix/>
          </a:blip>
          <a:srcRect b="2" l="2707" r="1643" t="0"/>
          <a:stretch/>
        </p:blipFill>
        <p:spPr>
          <a:xfrm>
            <a:off x="3432582" y="2567514"/>
            <a:ext cx="4180211" cy="4180211"/>
          </a:xfrm>
          <a:custGeom>
            <a:rect b="b" l="l" r="r" t="t"/>
            <a:pathLst>
              <a:path extrusionOk="0" h="2452978" w="2452978">
                <a:moveTo>
                  <a:pt x="1226489" y="0"/>
                </a:moveTo>
                <a:cubicBezTo>
                  <a:pt x="1903860" y="0"/>
                  <a:pt x="2452978" y="549118"/>
                  <a:pt x="2452978" y="1226489"/>
                </a:cubicBezTo>
                <a:cubicBezTo>
                  <a:pt x="2452978" y="1903860"/>
                  <a:pt x="1903860" y="2452978"/>
                  <a:pt x="1226489" y="2452978"/>
                </a:cubicBezTo>
                <a:cubicBezTo>
                  <a:pt x="549118" y="2452978"/>
                  <a:pt x="0" y="1903860"/>
                  <a:pt x="0" y="1226489"/>
                </a:cubicBezTo>
                <a:cubicBezTo>
                  <a:pt x="0" y="549118"/>
                  <a:pt x="549118" y="0"/>
                  <a:pt x="1226489" y="0"/>
                </a:cubicBezTo>
                <a:close/>
              </a:path>
            </a:pathLst>
          </a:custGeom>
          <a:noFill/>
          <a:ln>
            <a:noFill/>
          </a:ln>
        </p:spPr>
      </p:pic>
      <p:grpSp>
        <p:nvGrpSpPr>
          <p:cNvPr id="143" name="Google Shape;143;p5"/>
          <p:cNvGrpSpPr/>
          <p:nvPr/>
        </p:nvGrpSpPr>
        <p:grpSpPr>
          <a:xfrm>
            <a:off x="10428634" y="5987064"/>
            <a:ext cx="1054465" cy="469689"/>
            <a:chOff x="9841624" y="4115729"/>
            <a:chExt cx="602169" cy="268223"/>
          </a:xfrm>
        </p:grpSpPr>
        <p:sp>
          <p:nvSpPr>
            <p:cNvPr id="144" name="Google Shape;144;p5"/>
            <p:cNvSpPr/>
            <p:nvPr/>
          </p:nvSpPr>
          <p:spPr>
            <a:xfrm>
              <a:off x="9841624" y="4115729"/>
              <a:ext cx="202882" cy="268223"/>
            </a:xfrm>
            <a:custGeom>
              <a:rect b="b" l="l" r="r" t="t"/>
              <a:pathLst>
                <a:path extrusionOk="0" h="268223" w="202882">
                  <a:moveTo>
                    <a:pt x="20765" y="268224"/>
                  </a:moveTo>
                  <a:lnTo>
                    <a:pt x="0" y="268224"/>
                  </a:lnTo>
                  <a:lnTo>
                    <a:pt x="182118" y="0"/>
                  </a:lnTo>
                  <a:lnTo>
                    <a:pt x="202883" y="0"/>
                  </a:ln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5" name="Google Shape;145;p5"/>
            <p:cNvSpPr/>
            <p:nvPr/>
          </p:nvSpPr>
          <p:spPr>
            <a:xfrm>
              <a:off x="9941445" y="4115729"/>
              <a:ext cx="202882" cy="268223"/>
            </a:xfrm>
            <a:custGeom>
              <a:rect b="b" l="l" r="r" t="t"/>
              <a:pathLst>
                <a:path extrusionOk="0" h="268223" w="202882">
                  <a:moveTo>
                    <a:pt x="20765" y="268224"/>
                  </a:moveTo>
                  <a:lnTo>
                    <a:pt x="0" y="268224"/>
                  </a:lnTo>
                  <a:lnTo>
                    <a:pt x="182118" y="0"/>
                  </a:lnTo>
                  <a:lnTo>
                    <a:pt x="202883" y="0"/>
                  </a:ln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6" name="Google Shape;146;p5"/>
            <p:cNvSpPr/>
            <p:nvPr/>
          </p:nvSpPr>
          <p:spPr>
            <a:xfrm>
              <a:off x="10041267" y="4115729"/>
              <a:ext cx="202882" cy="268223"/>
            </a:xfrm>
            <a:custGeom>
              <a:rect b="b" l="l" r="r" t="t"/>
              <a:pathLst>
                <a:path extrusionOk="0" h="268223" w="202882">
                  <a:moveTo>
                    <a:pt x="20669" y="268224"/>
                  </a:moveTo>
                  <a:lnTo>
                    <a:pt x="0" y="268224"/>
                  </a:lnTo>
                  <a:lnTo>
                    <a:pt x="182118" y="0"/>
                  </a:lnTo>
                  <a:lnTo>
                    <a:pt x="202883" y="0"/>
                  </a:ln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7" name="Google Shape;147;p5"/>
            <p:cNvSpPr/>
            <p:nvPr/>
          </p:nvSpPr>
          <p:spPr>
            <a:xfrm>
              <a:off x="10141090" y="4115729"/>
              <a:ext cx="202882" cy="268223"/>
            </a:xfrm>
            <a:custGeom>
              <a:rect b="b" l="l" r="r" t="t"/>
              <a:pathLst>
                <a:path extrusionOk="0" h="268223" w="202882">
                  <a:moveTo>
                    <a:pt x="20669" y="268224"/>
                  </a:moveTo>
                  <a:lnTo>
                    <a:pt x="0" y="268224"/>
                  </a:lnTo>
                  <a:lnTo>
                    <a:pt x="182118" y="0"/>
                  </a:lnTo>
                  <a:lnTo>
                    <a:pt x="202883" y="0"/>
                  </a:ln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8" name="Google Shape;148;p5"/>
            <p:cNvSpPr/>
            <p:nvPr/>
          </p:nvSpPr>
          <p:spPr>
            <a:xfrm>
              <a:off x="10240911" y="4115729"/>
              <a:ext cx="202882" cy="268223"/>
            </a:xfrm>
            <a:custGeom>
              <a:rect b="b" l="l" r="r" t="t"/>
              <a:pathLst>
                <a:path extrusionOk="0" h="268223" w="202882">
                  <a:moveTo>
                    <a:pt x="20669" y="268224"/>
                  </a:moveTo>
                  <a:lnTo>
                    <a:pt x="0" y="268224"/>
                  </a:lnTo>
                  <a:lnTo>
                    <a:pt x="182118" y="0"/>
                  </a:lnTo>
                  <a:lnTo>
                    <a:pt x="202883" y="0"/>
                  </a:ln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pic>
        <p:nvPicPr>
          <p:cNvPr descr="Graphical user interface, application&#10;&#10;Description automatically generated" id="149" name="Google Shape;149;p5"/>
          <p:cNvPicPr preferRelativeResize="0"/>
          <p:nvPr/>
        </p:nvPicPr>
        <p:blipFill rotWithShape="1">
          <a:blip r:embed="rId4">
            <a:alphaModFix/>
          </a:blip>
          <a:srcRect b="30081" l="83230" r="310" t="40932"/>
          <a:stretch/>
        </p:blipFill>
        <p:spPr>
          <a:xfrm>
            <a:off x="4310629" y="3430071"/>
            <a:ext cx="2437743" cy="2565904"/>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53" name="Shape 153"/>
        <p:cNvGrpSpPr/>
        <p:nvPr/>
      </p:nvGrpSpPr>
      <p:grpSpPr>
        <a:xfrm>
          <a:off x="0" y="0"/>
          <a:ext cx="0" cy="0"/>
          <a:chOff x="0" y="0"/>
          <a:chExt cx="0" cy="0"/>
        </a:xfrm>
      </p:grpSpPr>
      <p:pic>
        <p:nvPicPr>
          <p:cNvPr id="154" name="Google Shape;154;p6"/>
          <p:cNvPicPr preferRelativeResize="0"/>
          <p:nvPr/>
        </p:nvPicPr>
        <p:blipFill rotWithShape="1">
          <a:blip r:embed="rId3">
            <a:alphaModFix/>
          </a:blip>
          <a:srcRect b="64070" l="0" r="0" t="27256"/>
          <a:stretch/>
        </p:blipFill>
        <p:spPr>
          <a:xfrm>
            <a:off x="20" y="10"/>
            <a:ext cx="12191980" cy="3710603"/>
          </a:xfrm>
          <a:custGeom>
            <a:rect b="b" l="l" r="r" t="t"/>
            <a:pathLst>
              <a:path extrusionOk="0" h="3692092" w="12192000">
                <a:moveTo>
                  <a:pt x="0" y="0"/>
                </a:moveTo>
                <a:lnTo>
                  <a:pt x="12192000" y="0"/>
                </a:lnTo>
                <a:lnTo>
                  <a:pt x="12192000" y="3504824"/>
                </a:lnTo>
                <a:lnTo>
                  <a:pt x="12024691" y="3517794"/>
                </a:lnTo>
                <a:cubicBezTo>
                  <a:pt x="8077523" y="3783195"/>
                  <a:pt x="4094678" y="3026959"/>
                  <a:pt x="160485" y="3663863"/>
                </a:cubicBezTo>
                <a:lnTo>
                  <a:pt x="0" y="3692092"/>
                </a:lnTo>
                <a:close/>
              </a:path>
            </a:pathLst>
          </a:custGeom>
          <a:noFill/>
          <a:ln>
            <a:noFill/>
          </a:ln>
        </p:spPr>
      </p:pic>
      <p:sp>
        <p:nvSpPr>
          <p:cNvPr id="155" name="Google Shape;155;p6"/>
          <p:cNvSpPr txBox="1"/>
          <p:nvPr/>
        </p:nvSpPr>
        <p:spPr>
          <a:xfrm>
            <a:off x="261582" y="3854450"/>
            <a:ext cx="11711343" cy="2782887"/>
          </a:xfrm>
          <a:prstGeom prst="rect">
            <a:avLst/>
          </a:prstGeom>
          <a:noFill/>
          <a:ln>
            <a:noFill/>
          </a:ln>
        </p:spPr>
        <p:txBody>
          <a:bodyPr anchorCtr="0" anchor="ctr" bIns="45700" lIns="91425" spcFirstLastPara="1" rIns="91425" wrap="square" tIns="45700">
            <a:normAutofit fontScale="77500" lnSpcReduction="20000"/>
          </a:bodyPr>
          <a:lstStyle/>
          <a:p>
            <a:pPr indent="226377" lvl="0" marL="0" marR="0" rtl="0" algn="ctr">
              <a:lnSpc>
                <a:spcPct val="90000"/>
              </a:lnSpc>
              <a:spcBef>
                <a:spcPts val="0"/>
              </a:spcBef>
              <a:spcAft>
                <a:spcPts val="0"/>
              </a:spcAft>
              <a:buClr>
                <a:schemeClr val="dk1"/>
              </a:buClr>
              <a:buSzPct val="100000"/>
              <a:buFont typeface="Arial"/>
              <a:buNone/>
            </a:pPr>
            <a:r>
              <a:t/>
            </a:r>
            <a:endParaRPr b="1" sz="4600">
              <a:solidFill>
                <a:schemeClr val="dk1"/>
              </a:solidFill>
              <a:latin typeface="Calibri"/>
              <a:ea typeface="Calibri"/>
              <a:cs typeface="Calibri"/>
              <a:sym typeface="Calibri"/>
            </a:endParaRPr>
          </a:p>
          <a:p>
            <a:pPr indent="226377" lvl="0" marL="0" marR="0" rtl="0" algn="ctr">
              <a:lnSpc>
                <a:spcPct val="90000"/>
              </a:lnSpc>
              <a:spcBef>
                <a:spcPts val="600"/>
              </a:spcBef>
              <a:spcAft>
                <a:spcPts val="0"/>
              </a:spcAft>
              <a:buClr>
                <a:schemeClr val="dk1"/>
              </a:buClr>
              <a:buSzPct val="100000"/>
              <a:buFont typeface="Arial"/>
              <a:buNone/>
            </a:pPr>
            <a:r>
              <a:t/>
            </a:r>
            <a:endParaRPr b="1" sz="4600">
              <a:solidFill>
                <a:schemeClr val="dk1"/>
              </a:solidFill>
              <a:latin typeface="Calibri"/>
              <a:ea typeface="Calibri"/>
              <a:cs typeface="Calibri"/>
              <a:sym typeface="Calibri"/>
            </a:endParaRPr>
          </a:p>
          <a:p>
            <a:pPr indent="0" lvl="0" marL="0" marR="0" rtl="0" algn="ctr">
              <a:lnSpc>
                <a:spcPct val="90000"/>
              </a:lnSpc>
              <a:spcBef>
                <a:spcPts val="600"/>
              </a:spcBef>
              <a:spcAft>
                <a:spcPts val="0"/>
              </a:spcAft>
              <a:buClr>
                <a:schemeClr val="dk1"/>
              </a:buClr>
              <a:buSzPct val="100000"/>
              <a:buFont typeface="Arial"/>
              <a:buChar char="•"/>
            </a:pPr>
            <a:r>
              <a:rPr b="1" lang="en-US" sz="4600">
                <a:solidFill>
                  <a:schemeClr val="dk1"/>
                </a:solidFill>
                <a:latin typeface="Calibri"/>
                <a:ea typeface="Calibri"/>
                <a:cs typeface="Calibri"/>
                <a:sym typeface="Calibri"/>
              </a:rPr>
              <a:t>Understanding unsustainable materials and sustainable materials.</a:t>
            </a:r>
            <a:endParaRPr/>
          </a:p>
          <a:p>
            <a:pPr indent="0" lvl="0" marL="0" marR="0" rtl="0" algn="ctr">
              <a:lnSpc>
                <a:spcPct val="90000"/>
              </a:lnSpc>
              <a:spcBef>
                <a:spcPts val="600"/>
              </a:spcBef>
              <a:spcAft>
                <a:spcPts val="0"/>
              </a:spcAft>
              <a:buClr>
                <a:schemeClr val="dk1"/>
              </a:buClr>
              <a:buSzPct val="100000"/>
              <a:buFont typeface="Arial"/>
              <a:buChar char="•"/>
            </a:pPr>
            <a:r>
              <a:rPr b="1" lang="en-US" sz="4600">
                <a:solidFill>
                  <a:schemeClr val="dk1"/>
                </a:solidFill>
                <a:latin typeface="Calibri"/>
                <a:ea typeface="Calibri"/>
                <a:cs typeface="Calibri"/>
                <a:sym typeface="Calibri"/>
              </a:rPr>
              <a:t>Experimenting with Natural Dyes</a:t>
            </a:r>
            <a:endParaRPr/>
          </a:p>
          <a:p>
            <a:pPr indent="0" lvl="0" marL="0" marR="0" rtl="0" algn="ctr">
              <a:lnSpc>
                <a:spcPct val="90000"/>
              </a:lnSpc>
              <a:spcBef>
                <a:spcPts val="600"/>
              </a:spcBef>
              <a:spcAft>
                <a:spcPts val="0"/>
              </a:spcAft>
              <a:buClr>
                <a:schemeClr val="dk1"/>
              </a:buClr>
              <a:buSzPct val="100000"/>
              <a:buFont typeface="Arial"/>
              <a:buChar char="•"/>
            </a:pPr>
            <a:r>
              <a:rPr b="1" lang="en-US" sz="4600">
                <a:solidFill>
                  <a:schemeClr val="dk1"/>
                </a:solidFill>
                <a:latin typeface="Calibri"/>
                <a:ea typeface="Calibri"/>
                <a:cs typeface="Calibri"/>
                <a:sym typeface="Calibri"/>
              </a:rPr>
              <a:t>Apply an understanding of what sustainable fashion is</a:t>
            </a:r>
            <a:endParaRPr/>
          </a:p>
          <a:p>
            <a:pPr indent="157480" lvl="0" marL="0" marR="0" rtl="0" algn="l">
              <a:lnSpc>
                <a:spcPct val="90000"/>
              </a:lnSpc>
              <a:spcBef>
                <a:spcPts val="600"/>
              </a:spcBef>
              <a:spcAft>
                <a:spcPts val="0"/>
              </a:spcAft>
              <a:buClr>
                <a:schemeClr val="dk1"/>
              </a:buClr>
              <a:buSzPct val="100000"/>
              <a:buFont typeface="Arial"/>
              <a:buNone/>
            </a:pPr>
            <a:r>
              <a:t/>
            </a:r>
            <a:endParaRPr b="1" sz="3200">
              <a:solidFill>
                <a:schemeClr val="dk1"/>
              </a:solidFill>
              <a:latin typeface="Calibri"/>
              <a:ea typeface="Calibri"/>
              <a:cs typeface="Calibri"/>
              <a:sym typeface="Calibri"/>
            </a:endParaRPr>
          </a:p>
          <a:p>
            <a:pPr indent="157480" lvl="0" marL="0" marR="0" rtl="0" algn="l">
              <a:lnSpc>
                <a:spcPct val="90000"/>
              </a:lnSpc>
              <a:spcBef>
                <a:spcPts val="600"/>
              </a:spcBef>
              <a:spcAft>
                <a:spcPts val="0"/>
              </a:spcAft>
              <a:buClr>
                <a:schemeClr val="dk1"/>
              </a:buClr>
              <a:buSzPct val="100000"/>
              <a:buFont typeface="Arial"/>
              <a:buNone/>
            </a:pPr>
            <a:r>
              <a:t/>
            </a:r>
            <a:endParaRPr b="1" sz="3200">
              <a:solidFill>
                <a:schemeClr val="dk1"/>
              </a:solidFill>
              <a:latin typeface="Calibri"/>
              <a:ea typeface="Calibri"/>
              <a:cs typeface="Calibri"/>
              <a:sym typeface="Calibri"/>
            </a:endParaRPr>
          </a:p>
          <a:p>
            <a:pPr indent="88582" lvl="0" marL="0" marR="0" rtl="0" algn="l">
              <a:lnSpc>
                <a:spcPct val="90000"/>
              </a:lnSpc>
              <a:spcBef>
                <a:spcPts val="600"/>
              </a:spcBef>
              <a:spcAft>
                <a:spcPts val="0"/>
              </a:spcAft>
              <a:buClr>
                <a:schemeClr val="dk1"/>
              </a:buClr>
              <a:buSzPct val="100000"/>
              <a:buFont typeface="Arial"/>
              <a:buNone/>
            </a:pPr>
            <a:r>
              <a:t/>
            </a:r>
            <a:endParaRPr sz="1800">
              <a:solidFill>
                <a:schemeClr val="dk1"/>
              </a:solidFill>
              <a:latin typeface="Calibri"/>
              <a:ea typeface="Calibri"/>
              <a:cs typeface="Calibri"/>
              <a:sym typeface="Calibri"/>
            </a:endParaRPr>
          </a:p>
        </p:txBody>
      </p:sp>
      <p:sp>
        <p:nvSpPr>
          <p:cNvPr id="156" name="Google Shape;156;p6"/>
          <p:cNvSpPr txBox="1"/>
          <p:nvPr/>
        </p:nvSpPr>
        <p:spPr>
          <a:xfrm>
            <a:off x="2174875" y="2149475"/>
            <a:ext cx="7493000" cy="1015663"/>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6000">
                <a:solidFill>
                  <a:schemeClr val="lt1"/>
                </a:solidFill>
                <a:latin typeface="Calibri"/>
                <a:ea typeface="Calibri"/>
                <a:cs typeface="Calibri"/>
                <a:sym typeface="Calibri"/>
              </a:rPr>
              <a:t> Lessons</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160" name="Shape 160"/>
        <p:cNvGrpSpPr/>
        <p:nvPr/>
      </p:nvGrpSpPr>
      <p:grpSpPr>
        <a:xfrm>
          <a:off x="0" y="0"/>
          <a:ext cx="0" cy="0"/>
          <a:chOff x="0" y="0"/>
          <a:chExt cx="0" cy="0"/>
        </a:xfrm>
      </p:grpSpPr>
      <p:sp>
        <p:nvSpPr>
          <p:cNvPr id="161" name="Google Shape;161;p7"/>
          <p:cNvSpPr/>
          <p:nvPr/>
        </p:nvSpPr>
        <p:spPr>
          <a:xfrm>
            <a:off x="1524" y="0"/>
            <a:ext cx="12188952"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2" name="Google Shape;162;p7"/>
          <p:cNvSpPr/>
          <p:nvPr/>
        </p:nvSpPr>
        <p:spPr>
          <a:xfrm rot="10800000">
            <a:off x="960121" y="0"/>
            <a:ext cx="11218661" cy="6858000"/>
          </a:xfrm>
          <a:custGeom>
            <a:rect b="b" l="l" r="r" t="t"/>
            <a:pathLst>
              <a:path extrusionOk="0" h="6858000" w="11218661">
                <a:moveTo>
                  <a:pt x="0" y="0"/>
                </a:moveTo>
                <a:lnTo>
                  <a:pt x="8042507" y="0"/>
                </a:lnTo>
                <a:lnTo>
                  <a:pt x="11218661" y="6858000"/>
                </a:lnTo>
                <a:lnTo>
                  <a:pt x="0" y="6858000"/>
                </a:lnTo>
                <a:close/>
              </a:path>
            </a:pathLst>
          </a:custGeom>
          <a:solidFill>
            <a:srgbClr val="262626">
              <a:alpha val="69803"/>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3" name="Google Shape;163;p7"/>
          <p:cNvSpPr/>
          <p:nvPr/>
        </p:nvSpPr>
        <p:spPr>
          <a:xfrm rot="10800000">
            <a:off x="1420248" y="0"/>
            <a:ext cx="10771752" cy="6858000"/>
          </a:xfrm>
          <a:custGeom>
            <a:rect b="b" l="l" r="r" t="t"/>
            <a:pathLst>
              <a:path extrusionOk="0" h="6858000" w="10771752">
                <a:moveTo>
                  <a:pt x="0" y="0"/>
                </a:moveTo>
                <a:lnTo>
                  <a:pt x="7595598" y="0"/>
                </a:lnTo>
                <a:lnTo>
                  <a:pt x="10771752" y="6858000"/>
                </a:lnTo>
                <a:lnTo>
                  <a:pt x="0" y="6858000"/>
                </a:lnTo>
                <a:close/>
              </a:path>
            </a:pathLst>
          </a:custGeom>
          <a:solidFill>
            <a:srgbClr val="26262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164" name="Google Shape;164;p7"/>
          <p:cNvPicPr preferRelativeResize="0"/>
          <p:nvPr/>
        </p:nvPicPr>
        <p:blipFill rotWithShape="1">
          <a:blip r:embed="rId3">
            <a:alphaModFix/>
          </a:blip>
          <a:srcRect b="0" l="0" r="0" t="0"/>
          <a:stretch/>
        </p:blipFill>
        <p:spPr>
          <a:xfrm>
            <a:off x="337290" y="380660"/>
            <a:ext cx="2175003" cy="6096198"/>
          </a:xfrm>
          <a:prstGeom prst="rect">
            <a:avLst/>
          </a:prstGeom>
          <a:noFill/>
          <a:ln>
            <a:noFill/>
          </a:ln>
        </p:spPr>
      </p:pic>
      <p:sp>
        <p:nvSpPr>
          <p:cNvPr id="165" name="Google Shape;165;p7"/>
          <p:cNvSpPr txBox="1"/>
          <p:nvPr/>
        </p:nvSpPr>
        <p:spPr>
          <a:xfrm>
            <a:off x="3263253" y="-1070"/>
            <a:ext cx="8847410" cy="6989997"/>
          </a:xfrm>
          <a:prstGeom prst="rect">
            <a:avLst/>
          </a:prstGeom>
          <a:noFill/>
          <a:ln>
            <a:noFill/>
          </a:ln>
        </p:spPr>
        <p:txBody>
          <a:bodyPr anchorCtr="0" anchor="t" bIns="45700" lIns="91425" spcFirstLastPara="1" rIns="91425" wrap="square" tIns="45700">
            <a:noAutofit/>
          </a:bodyPr>
          <a:lstStyle/>
          <a:p>
            <a:pPr indent="127000" lvl="0" marL="0" marR="0" rtl="0" algn="l">
              <a:lnSpc>
                <a:spcPct val="90000"/>
              </a:lnSpc>
              <a:spcBef>
                <a:spcPts val="0"/>
              </a:spcBef>
              <a:spcAft>
                <a:spcPts val="0"/>
              </a:spcAft>
              <a:buClr>
                <a:schemeClr val="lt1"/>
              </a:buClr>
              <a:buSzPts val="2000"/>
              <a:buFont typeface="Arial"/>
              <a:buNone/>
            </a:pPr>
            <a:r>
              <a:t/>
            </a:r>
            <a:endParaRPr sz="2000">
              <a:solidFill>
                <a:schemeClr val="lt1"/>
              </a:solidFill>
              <a:latin typeface="Calibri"/>
              <a:ea typeface="Calibri"/>
              <a:cs typeface="Calibri"/>
              <a:sym typeface="Calibri"/>
            </a:endParaRPr>
          </a:p>
          <a:p>
            <a:pPr indent="0" lvl="0" marL="0" marR="0" rtl="0" algn="ctr">
              <a:lnSpc>
                <a:spcPct val="90000"/>
              </a:lnSpc>
              <a:spcBef>
                <a:spcPts val="600"/>
              </a:spcBef>
              <a:spcAft>
                <a:spcPts val="0"/>
              </a:spcAft>
              <a:buNone/>
            </a:pPr>
            <a:r>
              <a:rPr b="1" lang="en-US" sz="2400" u="sng">
                <a:solidFill>
                  <a:srgbClr val="FFC000"/>
                </a:solidFill>
                <a:latin typeface="Calibri"/>
                <a:ea typeface="Calibri"/>
                <a:cs typeface="Calibri"/>
                <a:sym typeface="Calibri"/>
              </a:rPr>
              <a:t>Lesson One: Understanding sustainable and Unsustainable materials</a:t>
            </a:r>
            <a:endParaRPr b="1" sz="2400">
              <a:solidFill>
                <a:srgbClr val="FFC000"/>
              </a:solidFill>
              <a:latin typeface="Calibri"/>
              <a:ea typeface="Calibri"/>
              <a:cs typeface="Calibri"/>
              <a:sym typeface="Calibri"/>
            </a:endParaRPr>
          </a:p>
          <a:p>
            <a:pPr indent="0" lvl="0" marL="0" marR="0" rtl="0" algn="l">
              <a:lnSpc>
                <a:spcPct val="90000"/>
              </a:lnSpc>
              <a:spcBef>
                <a:spcPts val="600"/>
              </a:spcBef>
              <a:spcAft>
                <a:spcPts val="0"/>
              </a:spcAft>
              <a:buNone/>
            </a:pPr>
            <a:r>
              <a:rPr b="1" lang="en-US" sz="2000">
                <a:solidFill>
                  <a:schemeClr val="lt1"/>
                </a:solidFill>
                <a:latin typeface="Calibri"/>
                <a:ea typeface="Calibri"/>
                <a:cs typeface="Calibri"/>
                <a:sym typeface="Calibri"/>
              </a:rPr>
              <a:t>Learning Objective:</a:t>
            </a:r>
            <a:r>
              <a:rPr b="1" lang="en-US" sz="2400">
                <a:solidFill>
                  <a:schemeClr val="lt1"/>
                </a:solidFill>
                <a:latin typeface="Calibri"/>
                <a:ea typeface="Calibri"/>
                <a:cs typeface="Calibri"/>
                <a:sym typeface="Calibri"/>
              </a:rPr>
              <a:t> </a:t>
            </a:r>
            <a:endParaRPr b="1" sz="2400">
              <a:solidFill>
                <a:schemeClr val="lt1"/>
              </a:solidFill>
              <a:latin typeface="Calibri"/>
              <a:ea typeface="Calibri"/>
              <a:cs typeface="Calibri"/>
              <a:sym typeface="Calibri"/>
            </a:endParaRPr>
          </a:p>
          <a:p>
            <a:pPr indent="0" lvl="0" marL="0" marR="0" rtl="0" algn="l">
              <a:lnSpc>
                <a:spcPct val="90000"/>
              </a:lnSpc>
              <a:spcBef>
                <a:spcPts val="600"/>
              </a:spcBef>
              <a:spcAft>
                <a:spcPts val="0"/>
              </a:spcAft>
              <a:buClr>
                <a:schemeClr val="lt1"/>
              </a:buClr>
              <a:buSzPts val="2000"/>
              <a:buFont typeface="Arial"/>
              <a:buChar char="•"/>
            </a:pPr>
            <a:r>
              <a:rPr lang="en-US" sz="2000">
                <a:solidFill>
                  <a:schemeClr val="lt1"/>
                </a:solidFill>
                <a:latin typeface="Calibri"/>
                <a:ea typeface="Calibri"/>
                <a:cs typeface="Calibri"/>
                <a:sym typeface="Calibri"/>
              </a:rPr>
              <a:t>Understand the problems with unsustainable materials in clothing production, and solutions to this.</a:t>
            </a:r>
            <a:endParaRPr sz="2000">
              <a:solidFill>
                <a:schemeClr val="lt1"/>
              </a:solidFill>
              <a:latin typeface="Calibri"/>
              <a:ea typeface="Calibri"/>
              <a:cs typeface="Calibri"/>
              <a:sym typeface="Calibri"/>
            </a:endParaRPr>
          </a:p>
          <a:p>
            <a:pPr indent="152400" lvl="0" marL="0" marR="0" rtl="0" algn="l">
              <a:lnSpc>
                <a:spcPct val="90000"/>
              </a:lnSpc>
              <a:spcBef>
                <a:spcPts val="600"/>
              </a:spcBef>
              <a:spcAft>
                <a:spcPts val="0"/>
              </a:spcAft>
              <a:buClr>
                <a:schemeClr val="lt1"/>
              </a:buClr>
              <a:buSzPts val="2400"/>
              <a:buFont typeface="Arial"/>
              <a:buNone/>
            </a:pPr>
            <a:r>
              <a:t/>
            </a:r>
            <a:endParaRPr sz="2400">
              <a:solidFill>
                <a:schemeClr val="lt1"/>
              </a:solidFill>
              <a:latin typeface="Calibri"/>
              <a:ea typeface="Calibri"/>
              <a:cs typeface="Calibri"/>
              <a:sym typeface="Calibri"/>
            </a:endParaRPr>
          </a:p>
          <a:p>
            <a:pPr indent="0" lvl="0" marL="0" marR="0" rtl="0" algn="l">
              <a:lnSpc>
                <a:spcPct val="90000"/>
              </a:lnSpc>
              <a:spcBef>
                <a:spcPts val="600"/>
              </a:spcBef>
              <a:spcAft>
                <a:spcPts val="0"/>
              </a:spcAft>
              <a:buNone/>
            </a:pPr>
            <a:r>
              <a:rPr b="1" lang="en-US" sz="2000">
                <a:solidFill>
                  <a:schemeClr val="lt1"/>
                </a:solidFill>
                <a:latin typeface="Calibri"/>
                <a:ea typeface="Calibri"/>
                <a:cs typeface="Calibri"/>
                <a:sym typeface="Calibri"/>
              </a:rPr>
              <a:t>Learning Outcomes:</a:t>
            </a:r>
            <a:endParaRPr b="1" sz="2000">
              <a:solidFill>
                <a:schemeClr val="lt1"/>
              </a:solidFill>
              <a:latin typeface="Calibri"/>
              <a:ea typeface="Calibri"/>
              <a:cs typeface="Calibri"/>
              <a:sym typeface="Calibri"/>
            </a:endParaRPr>
          </a:p>
          <a:p>
            <a:pPr indent="-228600" lvl="0" marL="342900" marR="0" rtl="0" algn="l">
              <a:lnSpc>
                <a:spcPct val="90000"/>
              </a:lnSpc>
              <a:spcBef>
                <a:spcPts val="600"/>
              </a:spcBef>
              <a:spcAft>
                <a:spcPts val="0"/>
              </a:spcAft>
              <a:buClr>
                <a:schemeClr val="lt1"/>
              </a:buClr>
              <a:buSzPts val="2000"/>
              <a:buFont typeface="Arial"/>
              <a:buChar char="•"/>
            </a:pPr>
            <a:r>
              <a:rPr lang="en-US" sz="2000">
                <a:solidFill>
                  <a:schemeClr val="lt1"/>
                </a:solidFill>
                <a:latin typeface="Calibri"/>
                <a:ea typeface="Calibri"/>
                <a:cs typeface="Calibri"/>
                <a:sym typeface="Calibri"/>
              </a:rPr>
              <a:t>Understand that companies can use some materials, which causes harm to the earth.</a:t>
            </a:r>
            <a:endParaRPr sz="2000">
              <a:solidFill>
                <a:schemeClr val="lt1"/>
              </a:solidFill>
              <a:latin typeface="Calibri"/>
              <a:ea typeface="Calibri"/>
              <a:cs typeface="Calibri"/>
              <a:sym typeface="Calibri"/>
            </a:endParaRPr>
          </a:p>
          <a:p>
            <a:pPr indent="-228600" lvl="0" marL="342900" marR="0" rtl="0" algn="l">
              <a:lnSpc>
                <a:spcPct val="90000"/>
              </a:lnSpc>
              <a:spcBef>
                <a:spcPts val="600"/>
              </a:spcBef>
              <a:spcAft>
                <a:spcPts val="0"/>
              </a:spcAft>
              <a:buClr>
                <a:schemeClr val="lt1"/>
              </a:buClr>
              <a:buSzPts val="2000"/>
              <a:buFont typeface="Arial"/>
              <a:buChar char="•"/>
            </a:pPr>
            <a:r>
              <a:rPr lang="en-US" sz="2000">
                <a:solidFill>
                  <a:schemeClr val="lt1"/>
                </a:solidFill>
                <a:latin typeface="Calibri"/>
                <a:ea typeface="Calibri"/>
                <a:cs typeface="Calibri"/>
                <a:sym typeface="Calibri"/>
              </a:rPr>
              <a:t>Discover problems caused by the use of some materials.</a:t>
            </a:r>
            <a:endParaRPr sz="2000">
              <a:solidFill>
                <a:schemeClr val="lt1"/>
              </a:solidFill>
              <a:latin typeface="Calibri"/>
              <a:ea typeface="Calibri"/>
              <a:cs typeface="Calibri"/>
              <a:sym typeface="Calibri"/>
            </a:endParaRPr>
          </a:p>
          <a:p>
            <a:pPr indent="-228600" lvl="0" marL="342900" marR="0" rtl="0" algn="l">
              <a:lnSpc>
                <a:spcPct val="90000"/>
              </a:lnSpc>
              <a:spcBef>
                <a:spcPts val="600"/>
              </a:spcBef>
              <a:spcAft>
                <a:spcPts val="0"/>
              </a:spcAft>
              <a:buClr>
                <a:schemeClr val="lt1"/>
              </a:buClr>
              <a:buSzPts val="2000"/>
              <a:buFont typeface="Arial"/>
              <a:buChar char="•"/>
            </a:pPr>
            <a:r>
              <a:rPr lang="en-US" sz="2000">
                <a:solidFill>
                  <a:schemeClr val="lt1"/>
                </a:solidFill>
                <a:latin typeface="Calibri"/>
                <a:ea typeface="Calibri"/>
                <a:cs typeface="Calibri"/>
                <a:sym typeface="Calibri"/>
              </a:rPr>
              <a:t>Understand how sustainable materials can be better for the earth.</a:t>
            </a:r>
            <a:endParaRPr sz="2000">
              <a:solidFill>
                <a:schemeClr val="lt1"/>
              </a:solidFill>
              <a:latin typeface="Calibri"/>
              <a:ea typeface="Calibri"/>
              <a:cs typeface="Calibri"/>
              <a:sym typeface="Calibri"/>
            </a:endParaRPr>
          </a:p>
          <a:p>
            <a:pPr indent="127000" lvl="0" marL="0" marR="0" rtl="0" algn="l">
              <a:lnSpc>
                <a:spcPct val="90000"/>
              </a:lnSpc>
              <a:spcBef>
                <a:spcPts val="600"/>
              </a:spcBef>
              <a:spcAft>
                <a:spcPts val="0"/>
              </a:spcAft>
              <a:buClr>
                <a:schemeClr val="lt1"/>
              </a:buClr>
              <a:buSzPts val="2000"/>
              <a:buFont typeface="Arial"/>
              <a:buNone/>
            </a:pPr>
            <a:r>
              <a:t/>
            </a:r>
            <a:endParaRPr sz="2000">
              <a:solidFill>
                <a:schemeClr val="lt1"/>
              </a:solidFill>
              <a:latin typeface="Calibri"/>
              <a:ea typeface="Calibri"/>
              <a:cs typeface="Calibri"/>
              <a:sym typeface="Calibri"/>
            </a:endParaRPr>
          </a:p>
          <a:p>
            <a:pPr indent="0" lvl="0" marL="0" marR="0" rtl="0" algn="ctr">
              <a:lnSpc>
                <a:spcPct val="90000"/>
              </a:lnSpc>
              <a:spcBef>
                <a:spcPts val="600"/>
              </a:spcBef>
              <a:spcAft>
                <a:spcPts val="0"/>
              </a:spcAft>
              <a:buNone/>
            </a:pPr>
            <a:r>
              <a:rPr b="1" lang="en-US" sz="2000">
                <a:solidFill>
                  <a:schemeClr val="lt1"/>
                </a:solidFill>
                <a:latin typeface="Calibri"/>
                <a:ea typeface="Calibri"/>
                <a:cs typeface="Calibri"/>
                <a:sym typeface="Calibri"/>
              </a:rPr>
              <a:t>This lesson links to the twelfth Sustainable Development Goal: Responsible consumption and Production.</a:t>
            </a:r>
            <a:endParaRPr b="1" sz="2000">
              <a:solidFill>
                <a:schemeClr val="lt1"/>
              </a:solidFill>
              <a:latin typeface="Calibri"/>
              <a:ea typeface="Calibri"/>
              <a:cs typeface="Calibri"/>
              <a:sym typeface="Calibri"/>
            </a:endParaRPr>
          </a:p>
          <a:p>
            <a:pPr indent="127000" lvl="0" marL="0" marR="0" rtl="0" algn="l">
              <a:lnSpc>
                <a:spcPct val="90000"/>
              </a:lnSpc>
              <a:spcBef>
                <a:spcPts val="600"/>
              </a:spcBef>
              <a:spcAft>
                <a:spcPts val="0"/>
              </a:spcAft>
              <a:buClr>
                <a:schemeClr val="lt1"/>
              </a:buClr>
              <a:buSzPts val="2000"/>
              <a:buFont typeface="Arial"/>
              <a:buNone/>
            </a:pPr>
            <a:r>
              <a:t/>
            </a:r>
            <a:endParaRPr b="1" sz="2000">
              <a:solidFill>
                <a:schemeClr val="lt1"/>
              </a:solidFill>
              <a:latin typeface="Calibri"/>
              <a:ea typeface="Calibri"/>
              <a:cs typeface="Calibri"/>
              <a:sym typeface="Calibri"/>
            </a:endParaRPr>
          </a:p>
          <a:p>
            <a:pPr indent="0" lvl="0" marL="114300" marR="0" rtl="0" algn="l">
              <a:lnSpc>
                <a:spcPct val="90000"/>
              </a:lnSpc>
              <a:spcBef>
                <a:spcPts val="600"/>
              </a:spcBef>
              <a:spcAft>
                <a:spcPts val="0"/>
              </a:spcAft>
              <a:buNone/>
            </a:pPr>
            <a:r>
              <a:t/>
            </a:r>
            <a:endParaRPr sz="2000">
              <a:solidFill>
                <a:schemeClr val="lt1"/>
              </a:solidFill>
              <a:latin typeface="Calibri"/>
              <a:ea typeface="Calibri"/>
              <a:cs typeface="Calibri"/>
              <a:sym typeface="Calibri"/>
            </a:endParaRPr>
          </a:p>
        </p:txBody>
      </p:sp>
      <p:sp>
        <p:nvSpPr>
          <p:cNvPr id="166" name="Google Shape;166;p7"/>
          <p:cNvSpPr/>
          <p:nvPr/>
        </p:nvSpPr>
        <p:spPr>
          <a:xfrm>
            <a:off x="7937291" y="4933012"/>
            <a:ext cx="3710064" cy="1648917"/>
          </a:xfrm>
          <a:prstGeom prst="roundRect">
            <a:avLst>
              <a:gd fmla="val 16667" name="adj"/>
            </a:avLst>
          </a:prstGeom>
          <a:solidFill>
            <a:srgbClr val="FFC000"/>
          </a:solidFill>
          <a:ln cap="flat" cmpd="sng" w="12700">
            <a:solidFill>
              <a:srgbClr val="FFC000"/>
            </a:solidFill>
            <a:prstDash val="solid"/>
            <a:miter lim="800000"/>
            <a:headEnd len="sm" w="sm" type="none"/>
            <a:tailEnd len="sm" w="sm" type="none"/>
          </a:ln>
        </p:spPr>
        <p:txBody>
          <a:bodyPr anchorCtr="0" anchor="ctr" bIns="45700" lIns="91425" spcFirstLastPara="1" rIns="91425" wrap="square" tIns="45700">
            <a:noAutofit/>
          </a:bodyPr>
          <a:lstStyle/>
          <a:p>
            <a:pPr indent="-127000" lvl="0" marL="0" marR="0" rtl="0" algn="ctr">
              <a:spcBef>
                <a:spcPts val="0"/>
              </a:spcBef>
              <a:spcAft>
                <a:spcPts val="0"/>
              </a:spcAft>
              <a:buClr>
                <a:srgbClr val="0C0C0C"/>
              </a:buClr>
              <a:buSzPts val="2000"/>
              <a:buFont typeface="Calibri"/>
              <a:buChar char="•"/>
            </a:pPr>
            <a:r>
              <a:rPr b="1" lang="en-US" sz="2000">
                <a:solidFill>
                  <a:srgbClr val="0C0C0C"/>
                </a:solidFill>
                <a:latin typeface="Calibri"/>
                <a:ea typeface="Calibri"/>
                <a:cs typeface="Calibri"/>
                <a:sym typeface="Calibri"/>
              </a:rPr>
              <a:t>Resources needed:</a:t>
            </a:r>
            <a:r>
              <a:rPr lang="en-US" sz="2000">
                <a:solidFill>
                  <a:srgbClr val="0C0C0C"/>
                </a:solidFill>
                <a:latin typeface="Calibri"/>
                <a:ea typeface="Calibri"/>
                <a:cs typeface="Calibri"/>
                <a:sym typeface="Calibri"/>
              </a:rPr>
              <a:t>​</a:t>
            </a:r>
            <a:endParaRPr sz="2000">
              <a:solidFill>
                <a:srgbClr val="0C0C0C"/>
              </a:solidFill>
              <a:latin typeface="Calibri"/>
              <a:ea typeface="Calibri"/>
              <a:cs typeface="Calibri"/>
              <a:sym typeface="Calibri"/>
            </a:endParaRPr>
          </a:p>
          <a:p>
            <a:pPr indent="-127000" lvl="0" marL="0" marR="0" rtl="0" algn="ctr">
              <a:spcBef>
                <a:spcPts val="0"/>
              </a:spcBef>
              <a:spcAft>
                <a:spcPts val="0"/>
              </a:spcAft>
              <a:buClr>
                <a:srgbClr val="0C0C0C"/>
              </a:buClr>
              <a:buSzPts val="2000"/>
              <a:buFont typeface="Calibri"/>
              <a:buChar char="•"/>
            </a:pPr>
            <a:r>
              <a:rPr lang="en-US" sz="2000">
                <a:solidFill>
                  <a:srgbClr val="0C0C0C"/>
                </a:solidFill>
                <a:latin typeface="Calibri"/>
                <a:ea typeface="Calibri"/>
                <a:cs typeface="Calibri"/>
                <a:sym typeface="Calibri"/>
              </a:rPr>
              <a:t>A3 pages​</a:t>
            </a:r>
            <a:endParaRPr/>
          </a:p>
          <a:p>
            <a:pPr indent="-127000" lvl="0" marL="0" marR="0" rtl="0" algn="ctr">
              <a:spcBef>
                <a:spcPts val="0"/>
              </a:spcBef>
              <a:spcAft>
                <a:spcPts val="0"/>
              </a:spcAft>
              <a:buClr>
                <a:srgbClr val="0C0C0C"/>
              </a:buClr>
              <a:buSzPts val="2000"/>
              <a:buFont typeface="Calibri"/>
              <a:buChar char="•"/>
            </a:pPr>
            <a:r>
              <a:rPr lang="en-US" sz="2000">
                <a:solidFill>
                  <a:srgbClr val="0C0C0C"/>
                </a:solidFill>
                <a:latin typeface="Calibri"/>
                <a:ea typeface="Calibri"/>
                <a:cs typeface="Calibri"/>
                <a:sym typeface="Calibri"/>
              </a:rPr>
              <a:t>Markers​</a:t>
            </a:r>
            <a:endParaRPr/>
          </a:p>
          <a:p>
            <a:pPr indent="-127000" lvl="0" marL="0" marR="0" rtl="0" algn="ctr">
              <a:spcBef>
                <a:spcPts val="0"/>
              </a:spcBef>
              <a:spcAft>
                <a:spcPts val="0"/>
              </a:spcAft>
              <a:buClr>
                <a:srgbClr val="0C0C0C"/>
              </a:buClr>
              <a:buSzPts val="2000"/>
              <a:buFont typeface="Calibri"/>
              <a:buChar char="•"/>
            </a:pPr>
            <a:r>
              <a:rPr lang="en-US" sz="2000">
                <a:solidFill>
                  <a:srgbClr val="0C0C0C"/>
                </a:solidFill>
                <a:latin typeface="Calibri"/>
                <a:ea typeface="Calibri"/>
                <a:cs typeface="Calibri"/>
                <a:sym typeface="Calibri"/>
              </a:rPr>
              <a:t>Ipads</a:t>
            </a:r>
            <a:endParaRPr sz="2000">
              <a:solidFill>
                <a:srgbClr val="0C0C0C"/>
              </a:solidFill>
              <a:latin typeface="Calibri"/>
              <a:ea typeface="Calibri"/>
              <a:cs typeface="Calibri"/>
              <a:sym typeface="Calibri"/>
            </a:endParaRPr>
          </a:p>
          <a:p>
            <a:pPr indent="-127000" lvl="0" marL="0" marR="0" rtl="0" algn="ctr">
              <a:spcBef>
                <a:spcPts val="0"/>
              </a:spcBef>
              <a:spcAft>
                <a:spcPts val="0"/>
              </a:spcAft>
              <a:buClr>
                <a:srgbClr val="0C0C0C"/>
              </a:buClr>
              <a:buSzPts val="2000"/>
              <a:buFont typeface="Calibri"/>
              <a:buChar char="•"/>
            </a:pPr>
            <a:r>
              <a:rPr lang="en-US" sz="2000">
                <a:solidFill>
                  <a:srgbClr val="0C0C0C"/>
                </a:solidFill>
                <a:latin typeface="Calibri"/>
                <a:ea typeface="Calibri"/>
                <a:cs typeface="Calibri"/>
                <a:sym typeface="Calibri"/>
              </a:rPr>
              <a:t>Article Clippings</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0" name="Shape 170"/>
        <p:cNvGrpSpPr/>
        <p:nvPr/>
      </p:nvGrpSpPr>
      <p:grpSpPr>
        <a:xfrm>
          <a:off x="0" y="0"/>
          <a:ext cx="0" cy="0"/>
          <a:chOff x="0" y="0"/>
          <a:chExt cx="0" cy="0"/>
        </a:xfrm>
      </p:grpSpPr>
      <p:pic>
        <p:nvPicPr>
          <p:cNvPr id="171" name="Google Shape;171;p8"/>
          <p:cNvPicPr preferRelativeResize="0"/>
          <p:nvPr/>
        </p:nvPicPr>
        <p:blipFill rotWithShape="1">
          <a:blip r:embed="rId3">
            <a:alphaModFix/>
          </a:blip>
          <a:srcRect b="0" l="0" r="0" t="0"/>
          <a:stretch/>
        </p:blipFill>
        <p:spPr>
          <a:xfrm>
            <a:off x="0" y="1"/>
            <a:ext cx="1842612" cy="6992932"/>
          </a:xfrm>
          <a:prstGeom prst="rect">
            <a:avLst/>
          </a:prstGeom>
          <a:noFill/>
          <a:ln>
            <a:noFill/>
          </a:ln>
        </p:spPr>
      </p:pic>
      <p:pic>
        <p:nvPicPr>
          <p:cNvPr id="172" name="Google Shape;172;p8"/>
          <p:cNvPicPr preferRelativeResize="0"/>
          <p:nvPr/>
        </p:nvPicPr>
        <p:blipFill rotWithShape="1">
          <a:blip r:embed="rId4">
            <a:alphaModFix/>
          </a:blip>
          <a:srcRect b="0" l="0" r="0" t="0"/>
          <a:stretch/>
        </p:blipFill>
        <p:spPr>
          <a:xfrm>
            <a:off x="2069306" y="124640"/>
            <a:ext cx="5112541" cy="3846467"/>
          </a:xfrm>
          <a:prstGeom prst="rect">
            <a:avLst/>
          </a:prstGeom>
          <a:noFill/>
          <a:ln>
            <a:noFill/>
          </a:ln>
        </p:spPr>
      </p:pic>
      <p:pic>
        <p:nvPicPr>
          <p:cNvPr descr="A picture containing person, indoor&#10;&#10;Description automatically generated" id="173" name="Google Shape;173;p8"/>
          <p:cNvPicPr preferRelativeResize="0"/>
          <p:nvPr/>
        </p:nvPicPr>
        <p:blipFill rotWithShape="1">
          <a:blip r:embed="rId5">
            <a:alphaModFix/>
          </a:blip>
          <a:srcRect b="0" l="0" r="0" t="0"/>
          <a:stretch/>
        </p:blipFill>
        <p:spPr>
          <a:xfrm>
            <a:off x="7248525" y="2931437"/>
            <a:ext cx="4922043" cy="3709754"/>
          </a:xfrm>
          <a:prstGeom prst="rect">
            <a:avLst/>
          </a:prstGeom>
          <a:noFill/>
          <a:ln>
            <a:noFill/>
          </a:ln>
        </p:spPr>
      </p:pic>
      <p:sp>
        <p:nvSpPr>
          <p:cNvPr id="174" name="Google Shape;174;p8"/>
          <p:cNvSpPr txBox="1"/>
          <p:nvPr/>
        </p:nvSpPr>
        <p:spPr>
          <a:xfrm>
            <a:off x="2185587" y="4786314"/>
            <a:ext cx="4095572" cy="120032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dk1"/>
                </a:solidFill>
                <a:latin typeface="Calibri"/>
                <a:ea typeface="Calibri"/>
                <a:cs typeface="Calibri"/>
                <a:sym typeface="Calibri"/>
              </a:rPr>
              <a:t>Lesson 1 Appendix 1 </a:t>
            </a:r>
            <a:endParaRPr/>
          </a:p>
          <a:p>
            <a:pPr indent="0" lvl="0" marL="0" marR="0" rtl="0" algn="l">
              <a:spcBef>
                <a:spcPts val="0"/>
              </a:spcBef>
              <a:spcAft>
                <a:spcPts val="0"/>
              </a:spcAft>
              <a:buNone/>
            </a:pPr>
            <a:r>
              <a:rPr lang="en-US" sz="1800">
                <a:solidFill>
                  <a:schemeClr val="dk1"/>
                </a:solidFill>
                <a:latin typeface="Calibri"/>
                <a:ea typeface="Calibri"/>
                <a:cs typeface="Calibri"/>
                <a:sym typeface="Calibri"/>
              </a:rPr>
              <a:t>What is happening in these photos?’ </a:t>
            </a:r>
            <a:endParaRPr/>
          </a:p>
          <a:p>
            <a:pPr indent="0" lvl="0" marL="0" marR="0" rtl="0" algn="l">
              <a:spcBef>
                <a:spcPts val="0"/>
              </a:spcBef>
              <a:spcAft>
                <a:spcPts val="0"/>
              </a:spcAft>
              <a:buNone/>
            </a:pPr>
            <a:r>
              <a:rPr lang="en-US" sz="1800">
                <a:solidFill>
                  <a:schemeClr val="dk1"/>
                </a:solidFill>
                <a:latin typeface="Calibri"/>
                <a:ea typeface="Calibri"/>
                <a:cs typeface="Calibri"/>
                <a:sym typeface="Calibri"/>
              </a:rPr>
              <a:t>And </a:t>
            </a:r>
            <a:endParaRPr/>
          </a:p>
          <a:p>
            <a:pPr indent="0" lvl="0" marL="0" marR="0" rtl="0" algn="l">
              <a:spcBef>
                <a:spcPts val="0"/>
              </a:spcBef>
              <a:spcAft>
                <a:spcPts val="0"/>
              </a:spcAft>
              <a:buNone/>
            </a:pPr>
            <a:r>
              <a:rPr lang="en-US" sz="1800">
                <a:solidFill>
                  <a:schemeClr val="dk1"/>
                </a:solidFill>
                <a:latin typeface="Calibri"/>
                <a:ea typeface="Calibri"/>
                <a:cs typeface="Calibri"/>
                <a:sym typeface="Calibri"/>
              </a:rPr>
              <a:t>‘How do these photos make you feel?'.</a:t>
            </a:r>
            <a:endParaRPr sz="1800">
              <a:solidFill>
                <a:schemeClr val="dk1"/>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8" name="Shape 178"/>
        <p:cNvGrpSpPr/>
        <p:nvPr/>
      </p:nvGrpSpPr>
      <p:grpSpPr>
        <a:xfrm>
          <a:off x="0" y="0"/>
          <a:ext cx="0" cy="0"/>
          <a:chOff x="0" y="0"/>
          <a:chExt cx="0" cy="0"/>
        </a:xfrm>
      </p:grpSpPr>
      <p:pic>
        <p:nvPicPr>
          <p:cNvPr id="179" name="Google Shape;179;p9"/>
          <p:cNvPicPr preferRelativeResize="0"/>
          <p:nvPr/>
        </p:nvPicPr>
        <p:blipFill rotWithShape="1">
          <a:blip r:embed="rId3">
            <a:alphaModFix/>
          </a:blip>
          <a:srcRect b="0" l="0" r="0" t="0"/>
          <a:stretch/>
        </p:blipFill>
        <p:spPr>
          <a:xfrm>
            <a:off x="0" y="1"/>
            <a:ext cx="1873268" cy="6992932"/>
          </a:xfrm>
          <a:prstGeom prst="rect">
            <a:avLst/>
          </a:prstGeom>
          <a:noFill/>
          <a:ln>
            <a:noFill/>
          </a:ln>
        </p:spPr>
      </p:pic>
      <p:pic>
        <p:nvPicPr>
          <p:cNvPr descr="A picture containing person, holding, wall, hand&#10;&#10;Description automatically generated" id="180" name="Google Shape;180;p9"/>
          <p:cNvPicPr preferRelativeResize="0"/>
          <p:nvPr/>
        </p:nvPicPr>
        <p:blipFill rotWithShape="1">
          <a:blip r:embed="rId4">
            <a:alphaModFix/>
          </a:blip>
          <a:srcRect b="0" l="0" r="0" t="0"/>
          <a:stretch/>
        </p:blipFill>
        <p:spPr>
          <a:xfrm>
            <a:off x="2028569" y="73982"/>
            <a:ext cx="4276004" cy="5642213"/>
          </a:xfrm>
          <a:prstGeom prst="rect">
            <a:avLst/>
          </a:prstGeom>
          <a:noFill/>
          <a:ln>
            <a:noFill/>
          </a:ln>
        </p:spPr>
      </p:pic>
      <p:pic>
        <p:nvPicPr>
          <p:cNvPr id="181" name="Google Shape;181;p9"/>
          <p:cNvPicPr preferRelativeResize="0"/>
          <p:nvPr/>
        </p:nvPicPr>
        <p:blipFill rotWithShape="1">
          <a:blip r:embed="rId5">
            <a:alphaModFix/>
          </a:blip>
          <a:srcRect b="15550" l="0" r="340" t="10547"/>
          <a:stretch/>
        </p:blipFill>
        <p:spPr>
          <a:xfrm>
            <a:off x="7014783" y="56398"/>
            <a:ext cx="4475527" cy="3027148"/>
          </a:xfrm>
          <a:prstGeom prst="rect">
            <a:avLst/>
          </a:prstGeom>
          <a:noFill/>
          <a:ln>
            <a:noFill/>
          </a:ln>
        </p:spPr>
      </p:pic>
      <p:pic>
        <p:nvPicPr>
          <p:cNvPr descr="A picture containing arrow&#10;&#10;Description automatically generated" id="182" name="Google Shape;182;p9"/>
          <p:cNvPicPr preferRelativeResize="0"/>
          <p:nvPr/>
        </p:nvPicPr>
        <p:blipFill rotWithShape="1">
          <a:blip r:embed="rId6">
            <a:alphaModFix/>
          </a:blip>
          <a:srcRect b="0" l="0" r="0" t="0"/>
          <a:stretch/>
        </p:blipFill>
        <p:spPr>
          <a:xfrm>
            <a:off x="7007451" y="3143441"/>
            <a:ext cx="4482859" cy="2572754"/>
          </a:xfrm>
          <a:prstGeom prst="rect">
            <a:avLst/>
          </a:prstGeom>
          <a:noFill/>
          <a:ln>
            <a:noFill/>
          </a:ln>
        </p:spPr>
      </p:pic>
      <p:sp>
        <p:nvSpPr>
          <p:cNvPr id="183" name="Google Shape;183;p9"/>
          <p:cNvSpPr txBox="1"/>
          <p:nvPr/>
        </p:nvSpPr>
        <p:spPr>
          <a:xfrm>
            <a:off x="3848823" y="6108516"/>
            <a:ext cx="7166706"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dk1"/>
                </a:solidFill>
                <a:latin typeface="Calibri"/>
                <a:ea typeface="Calibri"/>
                <a:cs typeface="Calibri"/>
                <a:sym typeface="Calibri"/>
              </a:rPr>
              <a:t>Lesson 1 Appendix 2 – Do you recognise these brands? </a:t>
            </a:r>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2021-01-18T16:59:59Z</dcterms:created>
  <dc:creator>Kevin Ayre</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0x010100308C76A940D55C4BBB5C7EC98FC351D3</vt:lpwstr>
  </property>
</Properties>
</file>